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61" r:id="rId6"/>
    <p:sldId id="262" r:id="rId7"/>
    <p:sldId id="263" r:id="rId8"/>
    <p:sldId id="264" r:id="rId9"/>
    <p:sldId id="266" r:id="rId10"/>
    <p:sldId id="267" r:id="rId1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88E"/>
    <a:srgbClr val="422C16"/>
    <a:srgbClr val="006666"/>
    <a:srgbClr val="008080"/>
    <a:srgbClr val="800000"/>
    <a:srgbClr val="660033"/>
    <a:srgbClr val="336699"/>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811" autoAdjust="0"/>
    <p:restoredTop sz="94652" autoAdjust="0"/>
  </p:normalViewPr>
  <p:slideViewPr>
    <p:cSldViewPr>
      <p:cViewPr varScale="1">
        <p:scale>
          <a:sx n="69" d="100"/>
          <a:sy n="69"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3281243-C284-4F4F-9D7A-74D0E12F7117}"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231C6E8-30C7-478D-9D6D-3B7F39A8870C}"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03626C5-3EE1-4076-AF3F-45C141E58BDC}"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2D44B3F-A0F9-4EB2-9213-65F5CAB03445}"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0F32DEE-234A-47AA-ADA9-9C751230BAF7}"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CC7D4465-BAAC-4EB3-A10A-EFABA71EAE94}"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DF268019-F524-4E72-973A-9DAB8421BF44}"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E691B3B8-AF19-4B61-93E0-BFF4818E4ECC}"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80825B6E-38D1-43F7-9356-93B9716077E0}"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5FF3B8E-CD02-4170-8775-406BC5DEF39D}"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50AEDFC-CA43-4956-957F-0DF4F6719928}"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6C9B633-3E3D-4C30-9F3C-CA40F1FC992B}"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 name="Rectangle 132"/>
          <p:cNvSpPr>
            <a:spLocks noGrp="1" noChangeArrowheads="1"/>
          </p:cNvSpPr>
          <p:nvPr>
            <p:ph type="ctrTitle"/>
          </p:nvPr>
        </p:nvSpPr>
        <p:spPr>
          <a:xfrm>
            <a:off x="0" y="2071678"/>
            <a:ext cx="9144000" cy="1657348"/>
          </a:xfrm>
        </p:spPr>
        <p:txBody>
          <a:bodyPr/>
          <a:lstStyle/>
          <a:p>
            <a:r>
              <a:rPr lang="en-US" sz="3600" b="1" dirty="0" smtClean="0">
                <a:solidFill>
                  <a:srgbClr val="336699"/>
                </a:solidFill>
                <a:latin typeface="Times New Roman" pitchFamily="18" charset="0"/>
                <a:cs typeface="Times New Roman" pitchFamily="18" charset="0"/>
              </a:rPr>
              <a:t>“Socio-Cultural Capacity Building”</a:t>
            </a:r>
            <a:br>
              <a:rPr lang="en-US" sz="3600" b="1" dirty="0" smtClean="0">
                <a:solidFill>
                  <a:srgbClr val="336699"/>
                </a:solidFill>
                <a:latin typeface="Times New Roman" pitchFamily="18" charset="0"/>
                <a:cs typeface="Times New Roman" pitchFamily="18" charset="0"/>
              </a:rPr>
            </a:br>
            <a:r>
              <a:rPr lang="en-US" sz="3600" b="1" dirty="0" smtClean="0">
                <a:solidFill>
                  <a:srgbClr val="336699"/>
                </a:solidFill>
                <a:latin typeface="Times New Roman" pitchFamily="18" charset="0"/>
                <a:cs typeface="Times New Roman" pitchFamily="18" charset="0"/>
              </a:rPr>
              <a:t/>
            </a:r>
            <a:br>
              <a:rPr lang="en-US" sz="3600" b="1" dirty="0" smtClean="0">
                <a:solidFill>
                  <a:srgbClr val="336699"/>
                </a:solidFill>
                <a:latin typeface="Times New Roman" pitchFamily="18" charset="0"/>
                <a:cs typeface="Times New Roman" pitchFamily="18" charset="0"/>
              </a:rPr>
            </a:br>
            <a:r>
              <a:rPr lang="en-US" sz="3300" b="1" dirty="0" smtClean="0">
                <a:solidFill>
                  <a:srgbClr val="336699"/>
                </a:solidFill>
                <a:latin typeface="Times New Roman" pitchFamily="18" charset="0"/>
                <a:cs typeface="Times New Roman" pitchFamily="18" charset="0"/>
              </a:rPr>
              <a:t> A Window </a:t>
            </a:r>
            <a:r>
              <a:rPr lang="en-US" sz="3300" b="1" dirty="0">
                <a:solidFill>
                  <a:srgbClr val="336699"/>
                </a:solidFill>
                <a:latin typeface="Times New Roman" pitchFamily="18" charset="0"/>
                <a:cs typeface="Times New Roman" pitchFamily="18" charset="0"/>
              </a:rPr>
              <a:t>to Future </a:t>
            </a:r>
            <a:r>
              <a:rPr lang="en-US" sz="3300" b="1" dirty="0" smtClean="0">
                <a:solidFill>
                  <a:srgbClr val="336699"/>
                </a:solidFill>
                <a:latin typeface="Times New Roman" pitchFamily="18" charset="0"/>
                <a:cs typeface="Times New Roman" pitchFamily="18" charset="0"/>
              </a:rPr>
              <a:t>Integrated </a:t>
            </a:r>
            <a:r>
              <a:rPr lang="en-US" sz="3300" b="1" dirty="0">
                <a:solidFill>
                  <a:srgbClr val="336699"/>
                </a:solidFill>
                <a:latin typeface="Times New Roman" pitchFamily="18" charset="0"/>
                <a:cs typeface="Times New Roman" pitchFamily="18" charset="0"/>
              </a:rPr>
              <a:t>Management</a:t>
            </a:r>
            <a:endParaRPr lang="es-ES" sz="3300" b="1" dirty="0">
              <a:solidFill>
                <a:srgbClr val="336699"/>
              </a:solidFill>
              <a:latin typeface="Times New Roman" pitchFamily="18" charset="0"/>
              <a:cs typeface="Times New Roman" pitchFamily="18" charset="0"/>
            </a:endParaRPr>
          </a:p>
        </p:txBody>
      </p:sp>
      <p:pic>
        <p:nvPicPr>
          <p:cNvPr id="1026" name="Picture 2" descr="C:\Users\Abangah\Desktop\فایلهای موقت\Logo_No background\abangah_ENG.png"/>
          <p:cNvPicPr>
            <a:picLocks noChangeAspect="1" noChangeArrowheads="1"/>
          </p:cNvPicPr>
          <p:nvPr/>
        </p:nvPicPr>
        <p:blipFill>
          <a:blip r:embed="rId2"/>
          <a:srcRect/>
          <a:stretch>
            <a:fillRect/>
          </a:stretch>
        </p:blipFill>
        <p:spPr bwMode="auto">
          <a:xfrm>
            <a:off x="7358082" y="214290"/>
            <a:ext cx="1148610" cy="1643074"/>
          </a:xfrm>
          <a:prstGeom prst="rect">
            <a:avLst/>
          </a:prstGeom>
          <a:noFill/>
        </p:spPr>
      </p:pic>
      <p:pic>
        <p:nvPicPr>
          <p:cNvPr id="1027" name="Picture 3" descr="C:\Users\Abangah\Desktop\New Picture copy1.png"/>
          <p:cNvPicPr>
            <a:picLocks noChangeAspect="1" noChangeArrowheads="1"/>
          </p:cNvPicPr>
          <p:nvPr/>
        </p:nvPicPr>
        <p:blipFill>
          <a:blip r:embed="rId3"/>
          <a:srcRect/>
          <a:stretch>
            <a:fillRect/>
          </a:stretch>
        </p:blipFill>
        <p:spPr bwMode="auto">
          <a:xfrm>
            <a:off x="390513" y="285728"/>
            <a:ext cx="2395537" cy="1354137"/>
          </a:xfrm>
          <a:prstGeom prst="rect">
            <a:avLst/>
          </a:prstGeom>
          <a:noFill/>
        </p:spPr>
      </p:pic>
      <p:sp>
        <p:nvSpPr>
          <p:cNvPr id="5" name="TextBox 4"/>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71678"/>
            <a:ext cx="8229600" cy="1571636"/>
          </a:xfrm>
        </p:spPr>
        <p:txBody>
          <a:bodyPr/>
          <a:lstStyle/>
          <a:p>
            <a:pPr>
              <a:buNone/>
            </a:pPr>
            <a:r>
              <a:rPr lang="en-US" sz="4000" kern="1200" dirty="0" smtClean="0">
                <a:solidFill>
                  <a:srgbClr val="00B0F0"/>
                </a:solidFill>
                <a:effectLst>
                  <a:outerShdw blurRad="38100" dist="38100" dir="2700000" algn="tl">
                    <a:srgbClr val="000000">
                      <a:alpha val="43137"/>
                    </a:srgbClr>
                  </a:outerShdw>
                </a:effectLst>
                <a:latin typeface="Times New Roman" pitchFamily="18" charset="0"/>
                <a:ea typeface="Times New Roman" pitchFamily="18" charset="0"/>
                <a:cs typeface="Arial" pitchFamily="34" charset="0"/>
              </a:rPr>
              <a:t>Thank you!</a:t>
            </a:r>
            <a:endParaRPr lang="en-US" sz="4000" kern="1200" dirty="0">
              <a:solidFill>
                <a:srgbClr val="00B0F0"/>
              </a:solidFill>
              <a:effectLst>
                <a:outerShdw blurRad="38100" dist="38100" dir="2700000" algn="tl">
                  <a:srgbClr val="000000">
                    <a:alpha val="43137"/>
                  </a:srgbClr>
                </a:outerShdw>
              </a:effectLst>
              <a:latin typeface="Times New Roman" pitchFamily="18" charset="0"/>
              <a:ea typeface="Times New Roman" pitchFamily="18" charset="0"/>
              <a:cs typeface="Arial" pitchFamily="34" charset="0"/>
            </a:endParaRPr>
          </a:p>
        </p:txBody>
      </p:sp>
      <p:sp>
        <p:nvSpPr>
          <p:cNvPr id="4" name="Content Placeholder 2"/>
          <p:cNvSpPr txBox="1">
            <a:spLocks/>
          </p:cNvSpPr>
          <p:nvPr/>
        </p:nvSpPr>
        <p:spPr bwMode="auto">
          <a:xfrm>
            <a:off x="714348" y="3857628"/>
            <a:ext cx="8229600" cy="1571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Times New Roman" pitchFamily="18" charset="0"/>
                <a:ea typeface="Times New Roman" pitchFamily="18" charset="0"/>
                <a:cs typeface="Arial" pitchFamily="34" charset="0"/>
              </a:rPr>
              <a:t>				</a:t>
            </a:r>
          </a:p>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Times New Roman" pitchFamily="18" charset="0"/>
                <a:cs typeface="Arial" pitchFamily="34" charset="0"/>
              </a:rPr>
              <a:t> and It’s not the end… </a:t>
            </a:r>
            <a:endParaRPr kumimoji="0" 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Times New Roman" pitchFamily="18" charset="0"/>
              <a:cs typeface="Arial" pitchFamily="34" charset="0"/>
            </a:endParaRPr>
          </a:p>
        </p:txBody>
      </p:sp>
      <p:sp>
        <p:nvSpPr>
          <p:cNvPr id="5" name="TextBox 4"/>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8" name="TextBox 7"/>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9</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1995"/>
          <p:cNvPicPr>
            <a:picLocks noChangeAspect="1" noChangeArrowheads="1"/>
          </p:cNvPicPr>
          <p:nvPr/>
        </p:nvPicPr>
        <p:blipFill>
          <a:blip r:embed="rId2"/>
          <a:srcRect/>
          <a:stretch>
            <a:fillRect/>
          </a:stretch>
        </p:blipFill>
        <p:spPr bwMode="auto">
          <a:xfrm>
            <a:off x="3571868" y="2071678"/>
            <a:ext cx="3910010" cy="1388643"/>
          </a:xfrm>
          <a:prstGeom prst="rect">
            <a:avLst/>
          </a:prstGeom>
          <a:noFill/>
          <a:ln w="9525">
            <a:solidFill>
              <a:schemeClr val="tx1"/>
            </a:solidFill>
            <a:miter lim="800000"/>
            <a:headEnd/>
            <a:tailEnd/>
          </a:ln>
        </p:spPr>
      </p:pic>
      <p:sp>
        <p:nvSpPr>
          <p:cNvPr id="82948" name="Text Box 4"/>
          <p:cNvSpPr txBox="1">
            <a:spLocks noChangeArrowheads="1"/>
          </p:cNvSpPr>
          <p:nvPr/>
        </p:nvSpPr>
        <p:spPr bwMode="auto">
          <a:xfrm>
            <a:off x="7358082" y="3000372"/>
            <a:ext cx="914400" cy="369332"/>
          </a:xfrm>
          <a:prstGeom prst="rect">
            <a:avLst/>
          </a:prstGeom>
          <a:noFill/>
          <a:ln w="57150" algn="ctr">
            <a:noFill/>
            <a:miter lim="800000"/>
            <a:headEnd/>
            <a:tailEnd/>
          </a:ln>
          <a:effectLst/>
        </p:spPr>
        <p:txBody>
          <a:bodyPr>
            <a:spAutoFit/>
          </a:bodyPr>
          <a:lstStyle/>
          <a:p>
            <a:pPr algn="ctr" rtl="1" eaLnBrk="1" hangingPunct="1">
              <a:spcBef>
                <a:spcPct val="50000"/>
              </a:spcBef>
            </a:pPr>
            <a:r>
              <a:rPr kumimoji="0" lang="en-US" b="1" dirty="0" smtClean="0">
                <a:solidFill>
                  <a:srgbClr val="FF0000"/>
                </a:solidFill>
                <a:cs typeface="Zar" pitchFamily="2" charset="-78"/>
              </a:rPr>
              <a:t>1950</a:t>
            </a:r>
            <a:endParaRPr kumimoji="0" lang="en-US" b="1" dirty="0">
              <a:solidFill>
                <a:srgbClr val="FF0000"/>
              </a:solidFill>
              <a:cs typeface="Zar" pitchFamily="2" charset="-78"/>
            </a:endParaRPr>
          </a:p>
        </p:txBody>
      </p:sp>
      <p:pic>
        <p:nvPicPr>
          <p:cNvPr id="82949" name="Picture 5" descr="1950"/>
          <p:cNvPicPr>
            <a:picLocks noChangeAspect="1" noChangeArrowheads="1"/>
          </p:cNvPicPr>
          <p:nvPr/>
        </p:nvPicPr>
        <p:blipFill>
          <a:blip r:embed="rId3"/>
          <a:srcRect/>
          <a:stretch>
            <a:fillRect/>
          </a:stretch>
        </p:blipFill>
        <p:spPr bwMode="auto">
          <a:xfrm>
            <a:off x="2857488" y="2786058"/>
            <a:ext cx="4200532" cy="1496080"/>
          </a:xfrm>
          <a:prstGeom prst="rect">
            <a:avLst/>
          </a:prstGeom>
          <a:noFill/>
          <a:ln w="9525">
            <a:solidFill>
              <a:schemeClr val="tx1"/>
            </a:solidFill>
            <a:miter lim="800000"/>
            <a:headEnd/>
            <a:tailEnd/>
          </a:ln>
        </p:spPr>
      </p:pic>
      <p:sp>
        <p:nvSpPr>
          <p:cNvPr id="82950" name="Text Box 6"/>
          <p:cNvSpPr txBox="1">
            <a:spLocks noChangeArrowheads="1"/>
          </p:cNvSpPr>
          <p:nvPr/>
        </p:nvSpPr>
        <p:spPr bwMode="auto">
          <a:xfrm>
            <a:off x="7000892" y="3429000"/>
            <a:ext cx="914400" cy="784830"/>
          </a:xfrm>
          <a:prstGeom prst="rect">
            <a:avLst/>
          </a:prstGeom>
          <a:noFill/>
          <a:ln w="57150" algn="ctr">
            <a:noFill/>
            <a:miter lim="800000"/>
            <a:headEnd/>
            <a:tailEnd/>
          </a:ln>
          <a:effectLst/>
        </p:spPr>
        <p:txBody>
          <a:bodyPr wrap="square">
            <a:spAutoFit/>
          </a:bodyPr>
          <a:lstStyle/>
          <a:p>
            <a:pPr algn="ctr" eaLnBrk="1" hangingPunct="1">
              <a:spcBef>
                <a:spcPct val="50000"/>
              </a:spcBef>
            </a:pPr>
            <a:endParaRPr kumimoji="0" lang="fa-IR" b="1" dirty="0">
              <a:solidFill>
                <a:srgbClr val="FF0000"/>
              </a:solidFill>
              <a:cs typeface="Zar" pitchFamily="2" charset="-78"/>
            </a:endParaRPr>
          </a:p>
          <a:p>
            <a:pPr algn="ctr" eaLnBrk="1" hangingPunct="1">
              <a:spcBef>
                <a:spcPct val="50000"/>
              </a:spcBef>
            </a:pPr>
            <a:r>
              <a:rPr kumimoji="0" lang="en-US" b="1" dirty="0" smtClean="0">
                <a:solidFill>
                  <a:srgbClr val="FF0000"/>
                </a:solidFill>
                <a:cs typeface="Zar" pitchFamily="2" charset="-78"/>
              </a:rPr>
              <a:t>1995</a:t>
            </a:r>
            <a:endParaRPr kumimoji="0" lang="en-US" b="1" dirty="0">
              <a:solidFill>
                <a:srgbClr val="FF0000"/>
              </a:solidFill>
              <a:cs typeface="Zar" pitchFamily="2" charset="-78"/>
            </a:endParaRPr>
          </a:p>
        </p:txBody>
      </p:sp>
      <p:pic>
        <p:nvPicPr>
          <p:cNvPr id="82951" name="Picture 7" descr="2025"/>
          <p:cNvPicPr>
            <a:picLocks noChangeAspect="1" noChangeArrowheads="1"/>
          </p:cNvPicPr>
          <p:nvPr/>
        </p:nvPicPr>
        <p:blipFill>
          <a:blip r:embed="rId4"/>
          <a:srcRect/>
          <a:stretch>
            <a:fillRect/>
          </a:stretch>
        </p:blipFill>
        <p:spPr bwMode="auto">
          <a:xfrm>
            <a:off x="2285984" y="3500438"/>
            <a:ext cx="4244991" cy="1456258"/>
          </a:xfrm>
          <a:prstGeom prst="rect">
            <a:avLst/>
          </a:prstGeom>
          <a:noFill/>
          <a:ln w="9525">
            <a:solidFill>
              <a:schemeClr val="tx1"/>
            </a:solidFill>
            <a:miter lim="800000"/>
            <a:headEnd/>
            <a:tailEnd/>
          </a:ln>
        </p:spPr>
      </p:pic>
      <p:sp>
        <p:nvSpPr>
          <p:cNvPr id="82952" name="Text Box 8"/>
          <p:cNvSpPr txBox="1">
            <a:spLocks noChangeArrowheads="1"/>
          </p:cNvSpPr>
          <p:nvPr/>
        </p:nvSpPr>
        <p:spPr bwMode="auto">
          <a:xfrm>
            <a:off x="6429388" y="4071942"/>
            <a:ext cx="957263" cy="784830"/>
          </a:xfrm>
          <a:prstGeom prst="rect">
            <a:avLst/>
          </a:prstGeom>
          <a:noFill/>
          <a:ln w="57150" algn="ctr">
            <a:noFill/>
            <a:miter lim="800000"/>
            <a:headEnd/>
            <a:tailEnd/>
          </a:ln>
          <a:effectLst/>
        </p:spPr>
        <p:txBody>
          <a:bodyPr>
            <a:spAutoFit/>
          </a:bodyPr>
          <a:lstStyle/>
          <a:p>
            <a:pPr algn="ctr">
              <a:spcBef>
                <a:spcPct val="50000"/>
              </a:spcBef>
            </a:pPr>
            <a:endParaRPr kumimoji="0" lang="fa-IR" b="1" dirty="0" smtClean="0">
              <a:solidFill>
                <a:srgbClr val="FF0000"/>
              </a:solidFill>
              <a:cs typeface="Zar" pitchFamily="2" charset="-78"/>
            </a:endParaRPr>
          </a:p>
          <a:p>
            <a:pPr algn="ctr" eaLnBrk="1" hangingPunct="1">
              <a:spcBef>
                <a:spcPct val="50000"/>
              </a:spcBef>
            </a:pPr>
            <a:r>
              <a:rPr kumimoji="0" lang="en-US" b="1" dirty="0" smtClean="0">
                <a:solidFill>
                  <a:srgbClr val="FF0000"/>
                </a:solidFill>
                <a:cs typeface="Zar" pitchFamily="2" charset="-78"/>
              </a:rPr>
              <a:t>2025</a:t>
            </a:r>
            <a:endParaRPr kumimoji="0" lang="en-US" b="1" dirty="0">
              <a:solidFill>
                <a:srgbClr val="FF0000"/>
              </a:solidFill>
              <a:cs typeface="Zar" pitchFamily="2" charset="-78"/>
            </a:endParaRPr>
          </a:p>
        </p:txBody>
      </p:sp>
      <p:sp>
        <p:nvSpPr>
          <p:cNvPr id="16" name="Rectangle 2"/>
          <p:cNvSpPr txBox="1">
            <a:spLocks noChangeArrowheads="1"/>
          </p:cNvSpPr>
          <p:nvPr/>
        </p:nvSpPr>
        <p:spPr bwMode="auto">
          <a:xfrm>
            <a:off x="785786" y="546103"/>
            <a:ext cx="7500990" cy="1311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2000" dirty="0">
                <a:solidFill>
                  <a:srgbClr val="336699"/>
                </a:solidFill>
                <a:latin typeface="Times New Roman" pitchFamily="18" charset="0"/>
                <a:cs typeface="Times New Roman" pitchFamily="18" charset="0"/>
              </a:rPr>
              <a:t>Water and Energy have become a global concern in almost all over the world in recent decades. The limitation of the resources, being nonrenewable and </a:t>
            </a:r>
            <a:r>
              <a:rPr lang="en-US" sz="2000" dirty="0" smtClean="0">
                <a:solidFill>
                  <a:srgbClr val="336699"/>
                </a:solidFill>
                <a:latin typeface="Times New Roman" pitchFamily="18" charset="0"/>
                <a:cs typeface="Times New Roman" pitchFamily="18" charset="0"/>
              </a:rPr>
              <a:t>non-optimal </a:t>
            </a:r>
            <a:r>
              <a:rPr lang="en-US" sz="2000" dirty="0">
                <a:solidFill>
                  <a:srgbClr val="336699"/>
                </a:solidFill>
                <a:latin typeface="Times New Roman" pitchFamily="18" charset="0"/>
                <a:cs typeface="Times New Roman" pitchFamily="18" charset="0"/>
              </a:rPr>
              <a:t>consumptions </a:t>
            </a:r>
            <a:r>
              <a:rPr lang="en-US" sz="2000" dirty="0" smtClean="0">
                <a:solidFill>
                  <a:srgbClr val="336699"/>
                </a:solidFill>
                <a:latin typeface="Times New Roman" pitchFamily="18" charset="0"/>
                <a:cs typeface="Times New Roman" pitchFamily="18" charset="0"/>
              </a:rPr>
              <a:t>changes </a:t>
            </a:r>
            <a:r>
              <a:rPr lang="en-US" sz="2000" dirty="0">
                <a:solidFill>
                  <a:srgbClr val="336699"/>
                </a:solidFill>
                <a:latin typeface="Times New Roman" pitchFamily="18" charset="0"/>
                <a:cs typeface="Times New Roman" pitchFamily="18" charset="0"/>
              </a:rPr>
              <a:t>this </a:t>
            </a:r>
            <a:r>
              <a:rPr lang="en-US" sz="2000" dirty="0" smtClean="0">
                <a:solidFill>
                  <a:srgbClr val="336699"/>
                </a:solidFill>
                <a:latin typeface="Times New Roman" pitchFamily="18" charset="0"/>
                <a:cs typeface="Times New Roman" pitchFamily="18" charset="0"/>
              </a:rPr>
              <a:t>concern into more complicated </a:t>
            </a:r>
            <a:r>
              <a:rPr lang="en-US" sz="2000" dirty="0">
                <a:solidFill>
                  <a:srgbClr val="336699"/>
                </a:solidFill>
                <a:latin typeface="Times New Roman" pitchFamily="18" charset="0"/>
                <a:cs typeface="Times New Roman" pitchFamily="18" charset="0"/>
              </a:rPr>
              <a:t>challenges </a:t>
            </a:r>
            <a:r>
              <a:rPr lang="en-US" sz="2000" dirty="0" smtClean="0">
                <a:solidFill>
                  <a:srgbClr val="336699"/>
                </a:solidFill>
                <a:latin typeface="Times New Roman" pitchFamily="18" charset="0"/>
                <a:cs typeface="Times New Roman" pitchFamily="18" charset="0"/>
              </a:rPr>
              <a:t>which in order to be solved need </a:t>
            </a:r>
            <a:r>
              <a:rPr lang="en-US" sz="2000" dirty="0">
                <a:solidFill>
                  <a:srgbClr val="336699"/>
                </a:solidFill>
                <a:latin typeface="Times New Roman" pitchFamily="18" charset="0"/>
                <a:cs typeface="Times New Roman" pitchFamily="18" charset="0"/>
              </a:rPr>
              <a:t>different </a:t>
            </a:r>
            <a:r>
              <a:rPr lang="en-US" sz="2000" dirty="0" smtClean="0">
                <a:solidFill>
                  <a:srgbClr val="336699"/>
                </a:solidFill>
                <a:latin typeface="Times New Roman" pitchFamily="18" charset="0"/>
                <a:cs typeface="Times New Roman" pitchFamily="18" charset="0"/>
              </a:rPr>
              <a:t>approaches</a:t>
            </a:r>
            <a:r>
              <a:rPr lang="en-US" sz="2000" dirty="0" smtClean="0">
                <a:solidFill>
                  <a:srgbClr val="336699"/>
                </a:solidFill>
              </a:rPr>
              <a:t>.</a:t>
            </a:r>
            <a:endParaRPr lang="en-US" sz="2000" dirty="0">
              <a:solidFill>
                <a:srgbClr val="336699"/>
              </a:solidFill>
            </a:endParaRPr>
          </a:p>
        </p:txBody>
      </p:sp>
      <p:pic>
        <p:nvPicPr>
          <p:cNvPr id="1026" name="Picture 2" descr="C:\Users\zinati\Desktop\1233.jpg"/>
          <p:cNvPicPr>
            <a:picLocks noChangeAspect="1" noChangeArrowheads="1"/>
          </p:cNvPicPr>
          <p:nvPr/>
        </p:nvPicPr>
        <p:blipFill>
          <a:blip r:embed="rId5"/>
          <a:srcRect/>
          <a:stretch>
            <a:fillRect/>
          </a:stretch>
        </p:blipFill>
        <p:spPr bwMode="auto">
          <a:xfrm>
            <a:off x="285721" y="3357562"/>
            <a:ext cx="1143007" cy="1714490"/>
          </a:xfrm>
          <a:prstGeom prst="rect">
            <a:avLst/>
          </a:prstGeom>
          <a:noFill/>
        </p:spPr>
      </p:pic>
      <p:sp>
        <p:nvSpPr>
          <p:cNvPr id="10" name="TextBox 9"/>
          <p:cNvSpPr txBox="1"/>
          <p:nvPr/>
        </p:nvSpPr>
        <p:spPr>
          <a:xfrm>
            <a:off x="1571604" y="5143512"/>
            <a:ext cx="350046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Trend of water crisis developing</a:t>
            </a:r>
            <a:endParaRPr lang="en-US" dirty="0">
              <a:latin typeface="Times New Roman" pitchFamily="18" charset="0"/>
              <a:cs typeface="Times New Roman" pitchFamily="18" charset="0"/>
            </a:endParaRPr>
          </a:p>
        </p:txBody>
      </p:sp>
      <p:sp>
        <p:nvSpPr>
          <p:cNvPr id="11" name="TextBox 10"/>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12" name="TextBox 11"/>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1</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948"/>
                                        </p:tgtEl>
                                        <p:attrNameLst>
                                          <p:attrName>style.visibility</p:attrName>
                                        </p:attrNameLst>
                                      </p:cBhvr>
                                      <p:to>
                                        <p:strVal val="visible"/>
                                      </p:to>
                                    </p:set>
                                    <p:animEffect transition="in" filter="blinds(horizontal)">
                                      <p:cBhvr>
                                        <p:cTn id="10" dur="500"/>
                                        <p:tgtEl>
                                          <p:spTgt spid="82948"/>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82949"/>
                                        </p:tgtEl>
                                        <p:attrNameLst>
                                          <p:attrName>style.visibility</p:attrName>
                                        </p:attrNameLst>
                                      </p:cBhvr>
                                      <p:to>
                                        <p:strVal val="visible"/>
                                      </p:to>
                                    </p:set>
                                    <p:animEffect transition="in" filter="blinds(horizontal)">
                                      <p:cBhvr>
                                        <p:cTn id="14" dur="500"/>
                                        <p:tgtEl>
                                          <p:spTgt spid="82949"/>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blinds(horizontal)">
                                      <p:cBhvr>
                                        <p:cTn id="17" dur="500"/>
                                        <p:tgtEl>
                                          <p:spTgt spid="82950"/>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82951"/>
                                        </p:tgtEl>
                                        <p:attrNameLst>
                                          <p:attrName>style.visibility</p:attrName>
                                        </p:attrNameLst>
                                      </p:cBhvr>
                                      <p:to>
                                        <p:strVal val="visible"/>
                                      </p:to>
                                    </p:set>
                                    <p:animEffect transition="in" filter="blinds(horizontal)">
                                      <p:cBhvr>
                                        <p:cTn id="21" dur="500"/>
                                        <p:tgtEl>
                                          <p:spTgt spid="8295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2952"/>
                                        </p:tgtEl>
                                        <p:attrNameLst>
                                          <p:attrName>style.visibility</p:attrName>
                                        </p:attrNameLst>
                                      </p:cBhvr>
                                      <p:to>
                                        <p:strVal val="visible"/>
                                      </p:to>
                                    </p:set>
                                    <p:animEffect transition="in" filter="blinds(horizontal)">
                                      <p:cBhvr>
                                        <p:cTn id="24" dur="500"/>
                                        <p:tgtEl>
                                          <p:spTgt spid="82952"/>
                                        </p:tgtEl>
                                      </p:cBhvr>
                                    </p:animEffect>
                                  </p:childTnLst>
                                </p:cTn>
                              </p:par>
                              <p:par>
                                <p:cTn id="25" presetID="5" presetClass="entr" presetSubtype="1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heckerboard(across)">
                                      <p:cBhvr>
                                        <p:cTn id="27" dur="500"/>
                                        <p:tgtEl>
                                          <p:spTgt spid="1026"/>
                                        </p:tgtEl>
                                      </p:cBhvr>
                                    </p:animEffect>
                                  </p:childTnLst>
                                </p:cTn>
                              </p:par>
                            </p:childTnLst>
                          </p:cTn>
                        </p:par>
                        <p:par>
                          <p:cTn id="28" fill="hold">
                            <p:stCondLst>
                              <p:cond delay="1500"/>
                            </p:stCondLst>
                            <p:childTnLst>
                              <p:par>
                                <p:cTn id="29" presetID="8"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50" grpId="0"/>
      <p:bldP spid="8295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57158" y="1590669"/>
            <a:ext cx="8229600" cy="981075"/>
          </a:xfrm>
        </p:spPr>
        <p:txBody>
          <a:bodyPr/>
          <a:lstStyle/>
          <a:p>
            <a:pPr algn="just"/>
            <a:r>
              <a:rPr lang="en-US" sz="1800" dirty="0">
                <a:solidFill>
                  <a:schemeClr val="tx2"/>
                </a:solidFill>
                <a:latin typeface="Times New Roman" pitchFamily="18" charset="0"/>
                <a:cs typeface="Times New Roman" pitchFamily="18" charset="0"/>
              </a:rPr>
              <a:t>If we consider the public and the people of a society as one </a:t>
            </a:r>
            <a:r>
              <a:rPr lang="en-US" sz="1800" dirty="0" smtClean="0">
                <a:latin typeface="Times New Roman" pitchFamily="18" charset="0"/>
                <a:cs typeface="Times New Roman" pitchFamily="18" charset="0"/>
              </a:rPr>
              <a:t>of </a:t>
            </a:r>
            <a:r>
              <a:rPr lang="en-US" sz="1800" dirty="0" smtClean="0">
                <a:solidFill>
                  <a:schemeClr val="tx2"/>
                </a:solidFill>
                <a:latin typeface="Times New Roman" pitchFamily="18" charset="0"/>
                <a:cs typeface="Times New Roman" pitchFamily="18" charset="0"/>
              </a:rPr>
              <a:t>the </a:t>
            </a:r>
            <a:r>
              <a:rPr lang="en-US" sz="1800" dirty="0">
                <a:solidFill>
                  <a:schemeClr val="tx2"/>
                </a:solidFill>
                <a:latin typeface="Times New Roman" pitchFamily="18" charset="0"/>
                <a:cs typeface="Times New Roman" pitchFamily="18" charset="0"/>
              </a:rPr>
              <a:t>most important </a:t>
            </a:r>
            <a:r>
              <a:rPr lang="en-US" sz="1800" dirty="0" smtClean="0">
                <a:solidFill>
                  <a:schemeClr val="tx2"/>
                </a:solidFill>
                <a:latin typeface="Times New Roman" pitchFamily="18" charset="0"/>
                <a:cs typeface="Times New Roman" pitchFamily="18" charset="0"/>
              </a:rPr>
              <a:t>factors </a:t>
            </a:r>
            <a:r>
              <a:rPr lang="en-US" sz="1800" dirty="0">
                <a:solidFill>
                  <a:schemeClr val="tx2"/>
                </a:solidFill>
                <a:latin typeface="Times New Roman" pitchFamily="18" charset="0"/>
                <a:cs typeface="Times New Roman" pitchFamily="18" charset="0"/>
              </a:rPr>
              <a:t>in the field of water and </a:t>
            </a:r>
            <a:r>
              <a:rPr lang="en-US" sz="1800" dirty="0" smtClean="0">
                <a:solidFill>
                  <a:schemeClr val="tx2"/>
                </a:solidFill>
                <a:latin typeface="Times New Roman" pitchFamily="18" charset="0"/>
                <a:cs typeface="Times New Roman" pitchFamily="18" charset="0"/>
              </a:rPr>
              <a:t>energy, </a:t>
            </a:r>
            <a:r>
              <a:rPr lang="en-US" sz="1800" dirty="0">
                <a:solidFill>
                  <a:schemeClr val="tx2"/>
                </a:solidFill>
                <a:latin typeface="Times New Roman" pitchFamily="18" charset="0"/>
                <a:cs typeface="Times New Roman" pitchFamily="18" charset="0"/>
              </a:rPr>
              <a:t>consumption and management, then the Anthropology as the study of </a:t>
            </a:r>
            <a:r>
              <a:rPr lang="en-US" sz="1800" dirty="0" smtClean="0">
                <a:solidFill>
                  <a:schemeClr val="tx2"/>
                </a:solidFill>
                <a:latin typeface="Times New Roman" pitchFamily="18" charset="0"/>
                <a:cs typeface="Times New Roman" pitchFamily="18" charset="0"/>
              </a:rPr>
              <a:t>human being</a:t>
            </a:r>
            <a:r>
              <a:rPr lang="en-US" sz="1800" dirty="0" smtClean="0">
                <a:latin typeface="Times New Roman" pitchFamily="18" charset="0"/>
                <a:cs typeface="Times New Roman" pitchFamily="18" charset="0"/>
              </a:rPr>
              <a:t> will be bolded. </a:t>
            </a:r>
            <a:r>
              <a:rPr lang="en-US" sz="1800" dirty="0" smtClean="0">
                <a:solidFill>
                  <a:schemeClr val="tx2"/>
                </a:solidFill>
                <a:latin typeface="Times New Roman" pitchFamily="18" charset="0"/>
                <a:cs typeface="Times New Roman" pitchFamily="18" charset="0"/>
              </a:rPr>
              <a:t>it </a:t>
            </a:r>
            <a:r>
              <a:rPr lang="en-US" sz="1800" dirty="0">
                <a:solidFill>
                  <a:schemeClr val="tx2"/>
                </a:solidFill>
                <a:latin typeface="Times New Roman" pitchFamily="18" charset="0"/>
                <a:cs typeface="Times New Roman" pitchFamily="18" charset="0"/>
              </a:rPr>
              <a:t>can be </a:t>
            </a:r>
            <a:r>
              <a:rPr lang="en-US" sz="1800" dirty="0" smtClean="0">
                <a:solidFill>
                  <a:schemeClr val="tx2"/>
                </a:solidFill>
                <a:latin typeface="Times New Roman" pitchFamily="18" charset="0"/>
                <a:cs typeface="Times New Roman" pitchFamily="18" charset="0"/>
              </a:rPr>
              <a:t>considered as the </a:t>
            </a:r>
            <a:r>
              <a:rPr lang="en-US" sz="1800" dirty="0">
                <a:solidFill>
                  <a:schemeClr val="tx2"/>
                </a:solidFill>
                <a:latin typeface="Times New Roman" pitchFamily="18" charset="0"/>
                <a:cs typeface="Times New Roman" pitchFamily="18" charset="0"/>
              </a:rPr>
              <a:t>main approach </a:t>
            </a:r>
            <a:r>
              <a:rPr lang="en-US" sz="1800" dirty="0" smtClean="0">
                <a:latin typeface="Times New Roman" pitchFamily="18" charset="0"/>
                <a:cs typeface="Times New Roman" pitchFamily="18" charset="0"/>
              </a:rPr>
              <a:t>in purpose of </a:t>
            </a:r>
            <a:r>
              <a:rPr lang="en-US" sz="1800" dirty="0" smtClean="0">
                <a:solidFill>
                  <a:schemeClr val="tx2"/>
                </a:solidFill>
                <a:latin typeface="Times New Roman" pitchFamily="18" charset="0"/>
                <a:cs typeface="Times New Roman" pitchFamily="18" charset="0"/>
              </a:rPr>
              <a:t>studying </a:t>
            </a:r>
            <a:r>
              <a:rPr lang="en-US" sz="1800" dirty="0">
                <a:solidFill>
                  <a:schemeClr val="tx2"/>
                </a:solidFill>
                <a:latin typeface="Times New Roman" pitchFamily="18" charset="0"/>
                <a:cs typeface="Times New Roman" pitchFamily="18" charset="0"/>
              </a:rPr>
              <a:t>the </a:t>
            </a:r>
            <a:r>
              <a:rPr lang="en-US" sz="1800" dirty="0" smtClean="0">
                <a:solidFill>
                  <a:schemeClr val="tx2"/>
                </a:solidFill>
                <a:latin typeface="Times New Roman" pitchFamily="18" charset="0"/>
                <a:cs typeface="Times New Roman" pitchFamily="18" charset="0"/>
              </a:rPr>
              <a:t>beliefs, </a:t>
            </a:r>
            <a:r>
              <a:rPr lang="en-US" sz="1800" dirty="0">
                <a:solidFill>
                  <a:schemeClr val="tx2"/>
                </a:solidFill>
                <a:latin typeface="Times New Roman" pitchFamily="18" charset="0"/>
                <a:cs typeface="Times New Roman" pitchFamily="18" charset="0"/>
              </a:rPr>
              <a:t>cultures, insights and consumption models in a society. The outcomes of such a study can help the decision makers to </a:t>
            </a:r>
            <a:r>
              <a:rPr lang="en-US" sz="1800" dirty="0" smtClean="0">
                <a:latin typeface="Times New Roman" pitchFamily="18" charset="0"/>
                <a:cs typeface="Times New Roman" pitchFamily="18" charset="0"/>
              </a:rPr>
              <a:t>concern</a:t>
            </a:r>
            <a:r>
              <a:rPr lang="en-US" sz="1800" dirty="0" smtClean="0">
                <a:solidFill>
                  <a:schemeClr val="tx2"/>
                </a:solidFill>
                <a:latin typeface="Times New Roman" pitchFamily="18" charset="0"/>
                <a:cs typeface="Times New Roman" pitchFamily="18" charset="0"/>
              </a:rPr>
              <a:t> </a:t>
            </a:r>
            <a:r>
              <a:rPr lang="en-US" sz="1800" dirty="0">
                <a:solidFill>
                  <a:schemeClr val="tx2"/>
                </a:solidFill>
                <a:latin typeface="Times New Roman" pitchFamily="18" charset="0"/>
                <a:cs typeface="Times New Roman" pitchFamily="18" charset="0"/>
              </a:rPr>
              <a:t>an </a:t>
            </a:r>
            <a:r>
              <a:rPr lang="en-US" sz="1800" dirty="0" smtClean="0">
                <a:solidFill>
                  <a:schemeClr val="tx2"/>
                </a:solidFill>
                <a:latin typeface="Times New Roman" pitchFamily="18" charset="0"/>
                <a:cs typeface="Times New Roman" pitchFamily="18" charset="0"/>
              </a:rPr>
              <a:t>analysis </a:t>
            </a:r>
            <a:r>
              <a:rPr lang="en-US" sz="1800" dirty="0">
                <a:solidFill>
                  <a:schemeClr val="tx2"/>
                </a:solidFill>
                <a:latin typeface="Times New Roman" pitchFamily="18" charset="0"/>
                <a:cs typeface="Times New Roman" pitchFamily="18" charset="0"/>
              </a:rPr>
              <a:t>of the actors which will be a base for managing the Water &amp; Energy </a:t>
            </a:r>
            <a:r>
              <a:rPr lang="en-US" sz="1800" dirty="0" smtClean="0">
                <a:solidFill>
                  <a:schemeClr val="tx2"/>
                </a:solidFill>
                <a:latin typeface="Times New Roman" pitchFamily="18" charset="0"/>
                <a:cs typeface="Times New Roman" pitchFamily="18" charset="0"/>
              </a:rPr>
              <a:t>recourses in </a:t>
            </a:r>
            <a:r>
              <a:rPr lang="en-US" sz="1800" dirty="0">
                <a:solidFill>
                  <a:schemeClr val="tx2"/>
                </a:solidFill>
                <a:latin typeface="Times New Roman" pitchFamily="18" charset="0"/>
                <a:cs typeface="Times New Roman" pitchFamily="18" charset="0"/>
              </a:rPr>
              <a:t>a more sustainable manner</a:t>
            </a:r>
            <a:endParaRPr lang="en-US" dirty="0">
              <a:solidFill>
                <a:schemeClr val="tx1"/>
              </a:solidFill>
              <a:latin typeface="Times New Roman" pitchFamily="18" charset="0"/>
              <a:cs typeface="Times New Roman" pitchFamily="18" charset="0"/>
            </a:endParaRPr>
          </a:p>
        </p:txBody>
      </p:sp>
      <p:pic>
        <p:nvPicPr>
          <p:cNvPr id="6" name="Picture 1"/>
          <p:cNvPicPr>
            <a:picLocks noGrp="1" noChangeAspect="1" noChangeArrowheads="1"/>
          </p:cNvPicPr>
          <p:nvPr>
            <p:ph idx="4294967295"/>
          </p:nvPr>
        </p:nvPicPr>
        <p:blipFill>
          <a:blip r:embed="rId2" cstate="print"/>
          <a:srcRect/>
          <a:stretch>
            <a:fillRect/>
          </a:stretch>
        </p:blipFill>
        <p:spPr bwMode="auto">
          <a:xfrm>
            <a:off x="357158" y="142852"/>
            <a:ext cx="8286808" cy="4870679"/>
          </a:xfrm>
          <a:prstGeom prst="rect">
            <a:avLst/>
          </a:prstGeom>
          <a:noFill/>
          <a:ln w="9525">
            <a:noFill/>
            <a:miter lim="800000"/>
            <a:headEnd/>
            <a:tailEnd/>
          </a:ln>
          <a:effectLst/>
        </p:spPr>
      </p:pic>
      <p:sp>
        <p:nvSpPr>
          <p:cNvPr id="4" name="TextBox 3"/>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7" name="TextBox 6"/>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2</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28596" y="500042"/>
            <a:ext cx="8229600" cy="9810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just"/>
            <a:r>
              <a:rPr lang="en-US" sz="1800" kern="1200" dirty="0" smtClean="0">
                <a:solidFill>
                  <a:srgbClr val="336699"/>
                </a:solidFill>
                <a:latin typeface="Times New Roman" pitchFamily="18" charset="0"/>
                <a:ea typeface="+mn-ea"/>
                <a:cs typeface="Times New Roman" pitchFamily="18" charset="0"/>
              </a:rPr>
              <a:t>“</a:t>
            </a:r>
            <a:r>
              <a:rPr lang="en-US" sz="1800" kern="1200" dirty="0">
                <a:solidFill>
                  <a:srgbClr val="336699"/>
                </a:solidFill>
                <a:latin typeface="Times New Roman" pitchFamily="18" charset="0"/>
                <a:ea typeface="+mn-ea"/>
                <a:cs typeface="Times New Roman" pitchFamily="18" charset="0"/>
              </a:rPr>
              <a:t>capacity building</a:t>
            </a:r>
            <a:r>
              <a:rPr lang="en-US" sz="1800" kern="1200" dirty="0" smtClean="0">
                <a:solidFill>
                  <a:srgbClr val="336699"/>
                </a:solidFill>
                <a:latin typeface="Times New Roman" pitchFamily="18" charset="0"/>
                <a:ea typeface="+mn-ea"/>
                <a:cs typeface="Times New Roman" pitchFamily="18" charset="0"/>
              </a:rPr>
              <a:t>” is a term </a:t>
            </a:r>
            <a:r>
              <a:rPr lang="en-US" sz="1800" kern="1200" dirty="0">
                <a:solidFill>
                  <a:srgbClr val="336699"/>
                </a:solidFill>
                <a:latin typeface="Times New Roman" pitchFamily="18" charset="0"/>
                <a:ea typeface="+mn-ea"/>
                <a:cs typeface="Times New Roman" pitchFamily="18" charset="0"/>
              </a:rPr>
              <a:t>used frequently in recent years </a:t>
            </a:r>
            <a:r>
              <a:rPr lang="en-US" sz="1800" kern="1200" dirty="0" smtClean="0">
                <a:solidFill>
                  <a:srgbClr val="336699"/>
                </a:solidFill>
                <a:latin typeface="Times New Roman" pitchFamily="18" charset="0"/>
                <a:ea typeface="+mn-ea"/>
                <a:cs typeface="Times New Roman" pitchFamily="18" charset="0"/>
              </a:rPr>
              <a:t>in purpose of  emphasizing </a:t>
            </a:r>
            <a:r>
              <a:rPr lang="en-US" sz="1800" kern="1200" dirty="0">
                <a:solidFill>
                  <a:srgbClr val="336699"/>
                </a:solidFill>
                <a:latin typeface="Times New Roman" pitchFamily="18" charset="0"/>
                <a:ea typeface="+mn-ea"/>
                <a:cs typeface="Times New Roman" pitchFamily="18" charset="0"/>
              </a:rPr>
              <a:t>on the role of </a:t>
            </a:r>
            <a:r>
              <a:rPr lang="en-US" sz="1800" kern="1200" dirty="0" smtClean="0">
                <a:solidFill>
                  <a:srgbClr val="336699"/>
                </a:solidFill>
                <a:latin typeface="Times New Roman" pitchFamily="18" charset="0"/>
                <a:ea typeface="+mn-ea"/>
                <a:cs typeface="Times New Roman" pitchFamily="18" charset="0"/>
              </a:rPr>
              <a:t>public domain in order to achieve sustainable </a:t>
            </a:r>
            <a:r>
              <a:rPr lang="en-US" sz="1800" kern="1200" dirty="0">
                <a:solidFill>
                  <a:srgbClr val="336699"/>
                </a:solidFill>
                <a:latin typeface="Times New Roman" pitchFamily="18" charset="0"/>
                <a:ea typeface="+mn-ea"/>
                <a:cs typeface="Times New Roman" pitchFamily="18" charset="0"/>
              </a:rPr>
              <a:t>development in the fields such as water and energy. </a:t>
            </a:r>
          </a:p>
        </p:txBody>
      </p:sp>
      <p:pic>
        <p:nvPicPr>
          <p:cNvPr id="138244" name="Picture 4"/>
          <p:cNvPicPr>
            <a:picLocks noChangeAspect="1" noChangeArrowheads="1"/>
          </p:cNvPicPr>
          <p:nvPr/>
        </p:nvPicPr>
        <p:blipFill>
          <a:blip r:embed="rId2"/>
          <a:srcRect/>
          <a:stretch>
            <a:fillRect/>
          </a:stretch>
        </p:blipFill>
        <p:spPr bwMode="auto">
          <a:xfrm>
            <a:off x="1052513" y="1943100"/>
            <a:ext cx="7038975" cy="2971800"/>
          </a:xfrm>
          <a:prstGeom prst="rect">
            <a:avLst/>
          </a:prstGeom>
          <a:noFill/>
          <a:ln w="9525">
            <a:noFill/>
            <a:miter lim="800000"/>
            <a:headEnd/>
            <a:tailEnd/>
          </a:ln>
          <a:effectLst/>
        </p:spPr>
      </p:pic>
      <p:sp>
        <p:nvSpPr>
          <p:cNvPr id="4" name="TextBox 3"/>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6" name="TextBox 5"/>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3</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fade">
                                      <p:cBhvr>
                                        <p:cTn id="7" dur="1000"/>
                                        <p:tgtEl>
                                          <p:spTgt spid="138244"/>
                                        </p:tgtEl>
                                      </p:cBhvr>
                                    </p:animEffect>
                                    <p:anim calcmode="lin" valueType="num">
                                      <p:cBhvr>
                                        <p:cTn id="8" dur="1000" fill="hold"/>
                                        <p:tgtEl>
                                          <p:spTgt spid="138244"/>
                                        </p:tgtEl>
                                        <p:attrNameLst>
                                          <p:attrName>ppt_x</p:attrName>
                                        </p:attrNameLst>
                                      </p:cBhvr>
                                      <p:tavLst>
                                        <p:tav tm="0">
                                          <p:val>
                                            <p:strVal val="#ppt_x"/>
                                          </p:val>
                                        </p:tav>
                                        <p:tav tm="100000">
                                          <p:val>
                                            <p:strVal val="#ppt_x"/>
                                          </p:val>
                                        </p:tav>
                                      </p:tavLst>
                                    </p:anim>
                                    <p:anim calcmode="lin" valueType="num">
                                      <p:cBhvr>
                                        <p:cTn id="9" dur="1000" fill="hold"/>
                                        <p:tgtEl>
                                          <p:spTgt spid="138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p:cNvPicPr>
            <a:picLocks noChangeAspect="1" noChangeArrowheads="1"/>
          </p:cNvPicPr>
          <p:nvPr/>
        </p:nvPicPr>
        <p:blipFill>
          <a:blip r:embed="rId2"/>
          <a:srcRect/>
          <a:stretch>
            <a:fillRect/>
          </a:stretch>
        </p:blipFill>
        <p:spPr bwMode="auto">
          <a:xfrm>
            <a:off x="5286380" y="1357298"/>
            <a:ext cx="3430362" cy="3571900"/>
          </a:xfrm>
          <a:prstGeom prst="rect">
            <a:avLst/>
          </a:prstGeom>
          <a:noFill/>
          <a:ln w="9525">
            <a:noFill/>
            <a:miter lim="800000"/>
            <a:headEnd/>
            <a:tailEnd/>
          </a:ln>
          <a:effectLst/>
        </p:spPr>
      </p:pic>
      <p:sp>
        <p:nvSpPr>
          <p:cNvPr id="2" name="Title 1"/>
          <p:cNvSpPr>
            <a:spLocks noGrp="1"/>
          </p:cNvSpPr>
          <p:nvPr>
            <p:ph type="title"/>
          </p:nvPr>
        </p:nvSpPr>
        <p:spPr>
          <a:xfrm>
            <a:off x="428596" y="3214694"/>
            <a:ext cx="4643470" cy="1143000"/>
          </a:xfrm>
        </p:spPr>
        <p:txBody>
          <a:bodyPr/>
          <a:lstStyle/>
          <a:p>
            <a:pPr algn="just"/>
            <a:r>
              <a:rPr lang="en-US" sz="2000" kern="1200" dirty="0">
                <a:solidFill>
                  <a:srgbClr val="336699"/>
                </a:solidFill>
                <a:latin typeface="Times New Roman" pitchFamily="18" charset="0"/>
                <a:ea typeface="+mn-ea"/>
                <a:cs typeface="Times New Roman" pitchFamily="18" charset="0"/>
              </a:rPr>
              <a:t>Capacity building is the process by which </a:t>
            </a:r>
            <a:r>
              <a:rPr lang="en-US" sz="2000" kern="1200" dirty="0" smtClean="0">
                <a:solidFill>
                  <a:srgbClr val="336699"/>
                </a:solidFill>
                <a:latin typeface="Times New Roman" pitchFamily="18" charset="0"/>
                <a:ea typeface="+mn-ea"/>
                <a:cs typeface="Times New Roman" pitchFamily="18" charset="0"/>
              </a:rPr>
              <a:t>individuals, groups</a:t>
            </a:r>
            <a:r>
              <a:rPr lang="en-US" sz="2000" kern="1200" dirty="0">
                <a:solidFill>
                  <a:srgbClr val="336699"/>
                </a:solidFill>
                <a:latin typeface="Times New Roman" pitchFamily="18" charset="0"/>
                <a:ea typeface="+mn-ea"/>
                <a:cs typeface="Times New Roman" pitchFamily="18" charset="0"/>
              </a:rPr>
              <a:t>, organizations, institutions and societies increase their ability to a) perform core functions, solve problems, define and achieve objectives and b) understand and deal with their development needs in a broad context and in a sustainable manner. </a:t>
            </a:r>
            <a:r>
              <a:rPr lang="en-US" sz="2000" kern="1200" dirty="0" smtClean="0">
                <a:solidFill>
                  <a:srgbClr val="336699"/>
                </a:solidFill>
                <a:latin typeface="Times New Roman" pitchFamily="18" charset="0"/>
                <a:ea typeface="+mn-ea"/>
                <a:cs typeface="Times New Roman" pitchFamily="18" charset="0"/>
              </a:rPr>
              <a:t>Over </a:t>
            </a:r>
            <a:r>
              <a:rPr lang="en-US" sz="2000" kern="1200" dirty="0">
                <a:solidFill>
                  <a:srgbClr val="336699"/>
                </a:solidFill>
                <a:latin typeface="Times New Roman" pitchFamily="18" charset="0"/>
                <a:ea typeface="+mn-ea"/>
                <a:cs typeface="Times New Roman" pitchFamily="18" charset="0"/>
              </a:rPr>
              <a:t>the years, capacity building has </a:t>
            </a:r>
            <a:r>
              <a:rPr lang="en-US" sz="2000" kern="1200" dirty="0" smtClean="0">
                <a:solidFill>
                  <a:srgbClr val="336699"/>
                </a:solidFill>
                <a:latin typeface="Times New Roman" pitchFamily="18" charset="0"/>
                <a:ea typeface="+mn-ea"/>
                <a:cs typeface="Times New Roman" pitchFamily="18" charset="0"/>
              </a:rPr>
              <a:t>changed its direction </a:t>
            </a:r>
            <a:r>
              <a:rPr lang="en-US" sz="2000" kern="1200" dirty="0">
                <a:solidFill>
                  <a:srgbClr val="336699"/>
                </a:solidFill>
                <a:latin typeface="Times New Roman" pitchFamily="18" charset="0"/>
                <a:ea typeface="+mn-ea"/>
                <a:cs typeface="Times New Roman" pitchFamily="18" charset="0"/>
              </a:rPr>
              <a:t>from </a:t>
            </a:r>
            <a:r>
              <a:rPr lang="en-US" sz="2000" kern="1200" dirty="0" smtClean="0">
                <a:solidFill>
                  <a:srgbClr val="336699"/>
                </a:solidFill>
                <a:latin typeface="Times New Roman" pitchFamily="18" charset="0"/>
                <a:ea typeface="+mn-ea"/>
                <a:cs typeface="Times New Roman" pitchFamily="18" charset="0"/>
              </a:rPr>
              <a:t>focusing on concerning </a:t>
            </a:r>
            <a:r>
              <a:rPr lang="en-US" sz="2000" kern="1200" dirty="0">
                <a:solidFill>
                  <a:srgbClr val="336699"/>
                </a:solidFill>
                <a:latin typeface="Times New Roman" pitchFamily="18" charset="0"/>
                <a:ea typeface="+mn-ea"/>
                <a:cs typeface="Times New Roman" pitchFamily="18" charset="0"/>
              </a:rPr>
              <a:t>individual </a:t>
            </a:r>
            <a:r>
              <a:rPr lang="en-US" sz="2000" kern="1200" dirty="0" smtClean="0">
                <a:solidFill>
                  <a:srgbClr val="336699"/>
                </a:solidFill>
                <a:latin typeface="Times New Roman" pitchFamily="18" charset="0"/>
                <a:ea typeface="+mn-ea"/>
                <a:cs typeface="Times New Roman" pitchFamily="18" charset="0"/>
              </a:rPr>
              <a:t>training to a more complex </a:t>
            </a:r>
            <a:r>
              <a:rPr lang="en-US" sz="2000" kern="1200" dirty="0">
                <a:solidFill>
                  <a:srgbClr val="336699"/>
                </a:solidFill>
                <a:latin typeface="Times New Roman" pitchFamily="18" charset="0"/>
                <a:ea typeface="+mn-ea"/>
                <a:cs typeface="Times New Roman" pitchFamily="18" charset="0"/>
              </a:rPr>
              <a:t>system </a:t>
            </a:r>
            <a:r>
              <a:rPr lang="en-US" sz="2000" kern="1200" dirty="0" smtClean="0">
                <a:solidFill>
                  <a:srgbClr val="336699"/>
                </a:solidFill>
                <a:latin typeface="Times New Roman" pitchFamily="18" charset="0"/>
                <a:ea typeface="+mn-ea"/>
                <a:cs typeface="Times New Roman" pitchFamily="18" charset="0"/>
              </a:rPr>
              <a:t>.</a:t>
            </a:r>
            <a:r>
              <a:rPr lang="en-US" sz="2000" dirty="0" smtClean="0">
                <a:solidFill>
                  <a:schemeClr val="tx2"/>
                </a:solidFill>
                <a:latin typeface="Times New Roman" pitchFamily="18" charset="0"/>
                <a:cs typeface="Times New Roman" pitchFamily="18" charset="0"/>
              </a:rPr>
              <a:t/>
            </a:r>
            <a:br>
              <a:rPr lang="en-US" sz="2000" dirty="0" smtClean="0">
                <a:solidFill>
                  <a:schemeClr val="tx2"/>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solidFill>
                  <a:schemeClr val="tx2"/>
                </a:solidFill>
                <a:latin typeface="Times New Roman" pitchFamily="18" charset="0"/>
                <a:cs typeface="Times New Roman" pitchFamily="18" charset="0"/>
              </a:rPr>
              <a:t/>
            </a:r>
            <a:br>
              <a:rPr lang="en-US" sz="2000" dirty="0" smtClean="0">
                <a:solidFill>
                  <a:schemeClr val="tx2"/>
                </a:solidFill>
                <a:latin typeface="Times New Roman" pitchFamily="18" charset="0"/>
                <a:cs typeface="Times New Roman" pitchFamily="18" charset="0"/>
              </a:rPr>
            </a:br>
            <a:r>
              <a:rPr lang="en-US" sz="2000" dirty="0" smtClean="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4" name="TextBox 3"/>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6" name="TextBox 5"/>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4</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circle(in)">
                                      <p:cBhvr>
                                        <p:cTn id="7" dur="20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071546"/>
            <a:ext cx="7358114" cy="1285884"/>
          </a:xfrm>
        </p:spPr>
        <p:txBody>
          <a:bodyPr/>
          <a:lstStyle/>
          <a:p>
            <a:pPr algn="l"/>
            <a:r>
              <a:rPr lang="en-US" sz="2000" kern="1200" dirty="0" smtClean="0">
                <a:solidFill>
                  <a:srgbClr val="336699"/>
                </a:solidFill>
                <a:latin typeface="Times New Roman" pitchFamily="18" charset="0"/>
                <a:ea typeface="+mn-ea"/>
                <a:cs typeface="Times New Roman" pitchFamily="18" charset="0"/>
              </a:rPr>
              <a:t>Regarding </a:t>
            </a:r>
            <a:r>
              <a:rPr lang="en-US" sz="2000" kern="1200" dirty="0">
                <a:solidFill>
                  <a:srgbClr val="336699"/>
                </a:solidFill>
                <a:latin typeface="Times New Roman" pitchFamily="18" charset="0"/>
                <a:ea typeface="+mn-ea"/>
                <a:cs typeface="Times New Roman" pitchFamily="18" charset="0"/>
              </a:rPr>
              <a:t>the new approaches of Iranian water managers in order to shift from structural </a:t>
            </a:r>
            <a:r>
              <a:rPr lang="en-US" sz="2000" kern="1200" dirty="0" smtClean="0">
                <a:solidFill>
                  <a:srgbClr val="336699"/>
                </a:solidFill>
                <a:latin typeface="Times New Roman" pitchFamily="18" charset="0"/>
                <a:ea typeface="+mn-ea"/>
                <a:cs typeface="Times New Roman" pitchFamily="18" charset="0"/>
              </a:rPr>
              <a:t>scales to non-structural management, it is </a:t>
            </a:r>
            <a:r>
              <a:rPr lang="en-US" sz="2000" kern="1200" dirty="0">
                <a:solidFill>
                  <a:srgbClr val="336699"/>
                </a:solidFill>
                <a:latin typeface="Times New Roman" pitchFamily="18" charset="0"/>
                <a:ea typeface="+mn-ea"/>
                <a:cs typeface="Times New Roman" pitchFamily="18" charset="0"/>
              </a:rPr>
              <a:t>important and useful to hold discussions among managers </a:t>
            </a:r>
            <a:r>
              <a:rPr lang="en-US" sz="2000" kern="1200" dirty="0" smtClean="0">
                <a:solidFill>
                  <a:srgbClr val="336699"/>
                </a:solidFill>
                <a:latin typeface="Times New Roman" pitchFamily="18" charset="0"/>
                <a:ea typeface="+mn-ea"/>
                <a:cs typeface="Times New Roman" pitchFamily="18" charset="0"/>
              </a:rPr>
              <a:t>and </a:t>
            </a:r>
            <a:r>
              <a:rPr lang="en-US" sz="2000" kern="1200" dirty="0">
                <a:solidFill>
                  <a:srgbClr val="336699"/>
                </a:solidFill>
                <a:latin typeface="Times New Roman" pitchFamily="18" charset="0"/>
                <a:ea typeface="+mn-ea"/>
                <a:cs typeface="Times New Roman" pitchFamily="18" charset="0"/>
              </a:rPr>
              <a:t>international experts about new </a:t>
            </a:r>
            <a:r>
              <a:rPr lang="en-US" sz="2000" kern="1200" dirty="0" smtClean="0">
                <a:solidFill>
                  <a:srgbClr val="336699"/>
                </a:solidFill>
                <a:latin typeface="Times New Roman" pitchFamily="18" charset="0"/>
                <a:ea typeface="+mn-ea"/>
                <a:cs typeface="Times New Roman" pitchFamily="18" charset="0"/>
              </a:rPr>
              <a:t>approaches </a:t>
            </a:r>
            <a:r>
              <a:rPr lang="en-US" sz="2000" kern="1200" dirty="0">
                <a:solidFill>
                  <a:srgbClr val="336699"/>
                </a:solidFill>
                <a:latin typeface="Times New Roman" pitchFamily="18" charset="0"/>
                <a:ea typeface="+mn-ea"/>
                <a:cs typeface="Times New Roman" pitchFamily="18" charset="0"/>
              </a:rPr>
              <a:t>especially </a:t>
            </a:r>
            <a:r>
              <a:rPr lang="en-US" sz="2000" kern="1200" dirty="0" smtClean="0">
                <a:solidFill>
                  <a:srgbClr val="336699"/>
                </a:solidFill>
                <a:latin typeface="Times New Roman" pitchFamily="18" charset="0"/>
                <a:ea typeface="+mn-ea"/>
                <a:cs typeface="Times New Roman" pitchFamily="18" charset="0"/>
              </a:rPr>
              <a:t>the  anthropological notions.</a:t>
            </a:r>
            <a:br>
              <a:rPr lang="en-US" sz="2000" kern="1200" dirty="0" smtClean="0">
                <a:solidFill>
                  <a:srgbClr val="336699"/>
                </a:solidFill>
                <a:latin typeface="Times New Roman" pitchFamily="18" charset="0"/>
                <a:ea typeface="+mn-ea"/>
                <a:cs typeface="Times New Roman" pitchFamily="18" charset="0"/>
              </a:rPr>
            </a:b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140290" name="Picture 2"/>
          <p:cNvPicPr>
            <a:picLocks noChangeAspect="1" noChangeArrowheads="1"/>
          </p:cNvPicPr>
          <p:nvPr/>
        </p:nvPicPr>
        <p:blipFill>
          <a:blip r:embed="rId2"/>
          <a:srcRect/>
          <a:stretch>
            <a:fillRect/>
          </a:stretch>
        </p:blipFill>
        <p:spPr bwMode="auto">
          <a:xfrm>
            <a:off x="1643042" y="2285993"/>
            <a:ext cx="5929354" cy="2857520"/>
          </a:xfrm>
          <a:prstGeom prst="rect">
            <a:avLst/>
          </a:prstGeom>
          <a:noFill/>
          <a:ln w="9525">
            <a:noFill/>
            <a:miter lim="800000"/>
            <a:headEnd/>
            <a:tailEnd/>
          </a:ln>
          <a:effectLst/>
        </p:spPr>
      </p:pic>
      <p:sp>
        <p:nvSpPr>
          <p:cNvPr id="4" name="TextBox 3"/>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6" name="TextBox 5"/>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5</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fade">
                                      <p:cBhvr>
                                        <p:cTn id="7" dur="1000"/>
                                        <p:tgtEl>
                                          <p:spTgt spid="140290"/>
                                        </p:tgtEl>
                                      </p:cBhvr>
                                    </p:animEffect>
                                    <p:anim calcmode="lin" valueType="num">
                                      <p:cBhvr>
                                        <p:cTn id="8" dur="1000" fill="hold"/>
                                        <p:tgtEl>
                                          <p:spTgt spid="140290"/>
                                        </p:tgtEl>
                                        <p:attrNameLst>
                                          <p:attrName>ppt_x</p:attrName>
                                        </p:attrNameLst>
                                      </p:cBhvr>
                                      <p:tavLst>
                                        <p:tav tm="0">
                                          <p:val>
                                            <p:strVal val="#ppt_x"/>
                                          </p:val>
                                        </p:tav>
                                        <p:tav tm="100000">
                                          <p:val>
                                            <p:strVal val="#ppt_x"/>
                                          </p:val>
                                        </p:tav>
                                      </p:tavLst>
                                    </p:anim>
                                    <p:anim calcmode="lin" valueType="num">
                                      <p:cBhvr>
                                        <p:cTn id="9" dur="1000" fill="hold"/>
                                        <p:tgtEl>
                                          <p:spTgt spid="140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84"/>
            <a:ext cx="8229600" cy="1143000"/>
          </a:xfrm>
        </p:spPr>
        <p:txBody>
          <a:bodyPr/>
          <a:lstStyle/>
          <a:p>
            <a:pPr algn="just"/>
            <a:r>
              <a:rPr lang="en-US" sz="1800" kern="1200" dirty="0" smtClean="0">
                <a:solidFill>
                  <a:srgbClr val="336699"/>
                </a:solidFill>
                <a:latin typeface="Times New Roman" pitchFamily="18" charset="0"/>
                <a:ea typeface="+mn-ea"/>
                <a:cs typeface="Times New Roman" pitchFamily="18" charset="0"/>
              </a:rPr>
              <a:t>According to this viewpoint </a:t>
            </a:r>
            <a:r>
              <a:rPr lang="en-US" sz="1800" kern="1200" dirty="0">
                <a:solidFill>
                  <a:srgbClr val="336699"/>
                </a:solidFill>
                <a:latin typeface="Times New Roman" pitchFamily="18" charset="0"/>
                <a:ea typeface="+mn-ea"/>
                <a:cs typeface="Times New Roman" pitchFamily="18" charset="0"/>
              </a:rPr>
              <a:t>and </a:t>
            </a:r>
            <a:r>
              <a:rPr lang="en-US" sz="1800" kern="1200" dirty="0" smtClean="0">
                <a:solidFill>
                  <a:srgbClr val="336699"/>
                </a:solidFill>
                <a:latin typeface="Times New Roman" pitchFamily="18" charset="0"/>
                <a:ea typeface="+mn-ea"/>
                <a:cs typeface="Times New Roman" pitchFamily="18" charset="0"/>
              </a:rPr>
              <a:t>regarding </a:t>
            </a:r>
            <a:r>
              <a:rPr lang="en-US" sz="1800" kern="1200" dirty="0">
                <a:solidFill>
                  <a:srgbClr val="336699"/>
                </a:solidFill>
                <a:latin typeface="Times New Roman" pitchFamily="18" charset="0"/>
                <a:ea typeface="+mn-ea"/>
                <a:cs typeface="Times New Roman" pitchFamily="18" charset="0"/>
              </a:rPr>
              <a:t>to </a:t>
            </a:r>
            <a:r>
              <a:rPr lang="en-US" sz="1800" kern="1200" dirty="0" smtClean="0">
                <a:solidFill>
                  <a:srgbClr val="336699"/>
                </a:solidFill>
                <a:latin typeface="Times New Roman" pitchFamily="18" charset="0"/>
                <a:ea typeface="+mn-ea"/>
                <a:cs typeface="Times New Roman" pitchFamily="18" charset="0"/>
              </a:rPr>
              <a:t>be </a:t>
            </a:r>
            <a:r>
              <a:rPr lang="en-US" sz="1800" kern="1200" dirty="0">
                <a:solidFill>
                  <a:srgbClr val="336699"/>
                </a:solidFill>
                <a:latin typeface="Times New Roman" pitchFamily="18" charset="0"/>
                <a:ea typeface="+mn-ea"/>
                <a:cs typeface="Times New Roman" pitchFamily="18" charset="0"/>
              </a:rPr>
              <a:t>at the final year of Education for Sustainable Development decade, and also the statement of the world water day (2014) </a:t>
            </a:r>
            <a:r>
              <a:rPr lang="en-US" sz="1800" kern="1200" dirty="0" smtClean="0">
                <a:solidFill>
                  <a:srgbClr val="336699"/>
                </a:solidFill>
                <a:latin typeface="Times New Roman" pitchFamily="18" charset="0"/>
                <a:ea typeface="+mn-ea"/>
                <a:cs typeface="Times New Roman" pitchFamily="18" charset="0"/>
              </a:rPr>
              <a:t>called </a:t>
            </a:r>
            <a:r>
              <a:rPr lang="en-US" sz="1800" kern="1200" dirty="0">
                <a:solidFill>
                  <a:srgbClr val="336699"/>
                </a:solidFill>
                <a:latin typeface="Times New Roman" pitchFamily="18" charset="0"/>
                <a:ea typeface="+mn-ea"/>
                <a:cs typeface="Times New Roman" pitchFamily="18" charset="0"/>
              </a:rPr>
              <a:t>“Water and Energy</a:t>
            </a:r>
            <a:r>
              <a:rPr lang="en-US" sz="1800" kern="1200" dirty="0" smtClean="0">
                <a:solidFill>
                  <a:srgbClr val="336699"/>
                </a:solidFill>
                <a:latin typeface="Times New Roman" pitchFamily="18" charset="0"/>
                <a:ea typeface="+mn-ea"/>
                <a:cs typeface="Times New Roman" pitchFamily="18" charset="0"/>
              </a:rPr>
              <a:t>”, </a:t>
            </a:r>
            <a:r>
              <a:rPr lang="en-US" sz="1800" kern="1200" dirty="0">
                <a:solidFill>
                  <a:srgbClr val="336699"/>
                </a:solidFill>
                <a:latin typeface="Times New Roman" pitchFamily="18" charset="0"/>
                <a:ea typeface="+mn-ea"/>
                <a:cs typeface="Times New Roman" pitchFamily="18" charset="0"/>
              </a:rPr>
              <a:t>the proposed symposium will focus on reviewing and explaining the problems and challenges </a:t>
            </a:r>
            <a:r>
              <a:rPr lang="en-US" sz="1800" kern="1200" dirty="0" smtClean="0">
                <a:solidFill>
                  <a:srgbClr val="336699"/>
                </a:solidFill>
                <a:latin typeface="Times New Roman" pitchFamily="18" charset="0"/>
                <a:ea typeface="+mn-ea"/>
                <a:cs typeface="Times New Roman" pitchFamily="18" charset="0"/>
              </a:rPr>
              <a:t>around Water </a:t>
            </a:r>
            <a:r>
              <a:rPr lang="en-US" sz="1800" kern="1200" dirty="0">
                <a:solidFill>
                  <a:srgbClr val="336699"/>
                </a:solidFill>
                <a:latin typeface="Times New Roman" pitchFamily="18" charset="0"/>
                <a:ea typeface="+mn-ea"/>
                <a:cs typeface="Times New Roman" pitchFamily="18" charset="0"/>
              </a:rPr>
              <a:t>&amp; Energy in Iran </a:t>
            </a:r>
            <a:r>
              <a:rPr lang="en-US" sz="1800" kern="1200" dirty="0" smtClean="0">
                <a:solidFill>
                  <a:srgbClr val="336699"/>
                </a:solidFill>
                <a:latin typeface="Times New Roman" pitchFamily="18" charset="0"/>
                <a:ea typeface="+mn-ea"/>
                <a:cs typeface="Times New Roman" pitchFamily="18" charset="0"/>
              </a:rPr>
              <a:t>from an </a:t>
            </a:r>
            <a:r>
              <a:rPr lang="en-US" sz="1800" kern="1200" dirty="0">
                <a:solidFill>
                  <a:srgbClr val="336699"/>
                </a:solidFill>
                <a:latin typeface="Times New Roman" pitchFamily="18" charset="0"/>
                <a:ea typeface="+mn-ea"/>
                <a:cs typeface="Times New Roman" pitchFamily="18" charset="0"/>
              </a:rPr>
              <a:t>anthropological </a:t>
            </a:r>
            <a:r>
              <a:rPr lang="en-US" sz="1800" kern="1200" dirty="0" smtClean="0">
                <a:solidFill>
                  <a:srgbClr val="336699"/>
                </a:solidFill>
                <a:latin typeface="Times New Roman" pitchFamily="18" charset="0"/>
                <a:ea typeface="+mn-ea"/>
                <a:cs typeface="Times New Roman" pitchFamily="18" charset="0"/>
              </a:rPr>
              <a:t>viewpoint. It will be tried </a:t>
            </a:r>
            <a:r>
              <a:rPr lang="en-US" sz="1800" kern="1200" dirty="0">
                <a:solidFill>
                  <a:srgbClr val="336699"/>
                </a:solidFill>
                <a:latin typeface="Times New Roman" pitchFamily="18" charset="0"/>
                <a:ea typeface="+mn-ea"/>
                <a:cs typeface="Times New Roman" pitchFamily="18" charset="0"/>
              </a:rPr>
              <a:t>to </a:t>
            </a:r>
            <a:r>
              <a:rPr lang="en-US" sz="1800" kern="1200" dirty="0" smtClean="0">
                <a:solidFill>
                  <a:srgbClr val="336699"/>
                </a:solidFill>
                <a:latin typeface="Times New Roman" pitchFamily="18" charset="0"/>
                <a:ea typeface="+mn-ea"/>
                <a:cs typeface="Times New Roman" pitchFamily="18" charset="0"/>
              </a:rPr>
              <a:t>explain </a:t>
            </a:r>
            <a:r>
              <a:rPr lang="en-US" sz="1800" kern="1200" dirty="0">
                <a:solidFill>
                  <a:srgbClr val="336699"/>
                </a:solidFill>
                <a:latin typeface="Times New Roman" pitchFamily="18" charset="0"/>
                <a:ea typeface="+mn-ea"/>
                <a:cs typeface="Times New Roman" pitchFamily="18" charset="0"/>
              </a:rPr>
              <a:t>and </a:t>
            </a:r>
            <a:r>
              <a:rPr lang="en-US" sz="1800" kern="1200" dirty="0" smtClean="0">
                <a:solidFill>
                  <a:srgbClr val="336699"/>
                </a:solidFill>
                <a:latin typeface="Times New Roman" pitchFamily="18" charset="0"/>
                <a:ea typeface="+mn-ea"/>
                <a:cs typeface="Times New Roman" pitchFamily="18" charset="0"/>
              </a:rPr>
              <a:t>review the modules </a:t>
            </a:r>
            <a:r>
              <a:rPr lang="en-US" sz="1800" kern="1200" dirty="0">
                <a:solidFill>
                  <a:srgbClr val="336699"/>
                </a:solidFill>
                <a:latin typeface="Times New Roman" pitchFamily="18" charset="0"/>
                <a:ea typeface="+mn-ea"/>
                <a:cs typeface="Times New Roman" pitchFamily="18" charset="0"/>
              </a:rPr>
              <a:t>and global successful </a:t>
            </a:r>
            <a:r>
              <a:rPr lang="en-US" sz="1800" kern="1200" dirty="0" smtClean="0">
                <a:solidFill>
                  <a:srgbClr val="336699"/>
                </a:solidFill>
                <a:latin typeface="Times New Roman" pitchFamily="18" charset="0"/>
                <a:ea typeface="+mn-ea"/>
                <a:cs typeface="Times New Roman" pitchFamily="18" charset="0"/>
              </a:rPr>
              <a:t>experiments with the aim of solving </a:t>
            </a:r>
            <a:r>
              <a:rPr lang="en-US" sz="1800" kern="1200" dirty="0">
                <a:solidFill>
                  <a:srgbClr val="336699"/>
                </a:solidFill>
                <a:latin typeface="Times New Roman" pitchFamily="18" charset="0"/>
                <a:ea typeface="+mn-ea"/>
                <a:cs typeface="Times New Roman" pitchFamily="18" charset="0"/>
              </a:rPr>
              <a:t>the conflicts </a:t>
            </a:r>
            <a:r>
              <a:rPr lang="en-US" sz="1800" kern="1200" dirty="0" smtClean="0">
                <a:solidFill>
                  <a:srgbClr val="336699"/>
                </a:solidFill>
                <a:latin typeface="Times New Roman" pitchFamily="18" charset="0"/>
                <a:ea typeface="+mn-ea"/>
                <a:cs typeface="Times New Roman" pitchFamily="18" charset="0"/>
              </a:rPr>
              <a:t>.</a:t>
            </a:r>
            <a:br>
              <a:rPr lang="en-US" sz="1800" kern="1200" dirty="0" smtClean="0">
                <a:solidFill>
                  <a:srgbClr val="336699"/>
                </a:solidFill>
                <a:latin typeface="Times New Roman" pitchFamily="18" charset="0"/>
                <a:ea typeface="+mn-ea"/>
                <a:cs typeface="Times New Roman" pitchFamily="18" charset="0"/>
              </a:rPr>
            </a:br>
            <a:r>
              <a:rPr lang="en-US" sz="1800" dirty="0">
                <a:solidFill>
                  <a:schemeClr val="tx2"/>
                </a:solidFill>
                <a:latin typeface="Times New Roman" pitchFamily="18" charset="0"/>
                <a:cs typeface="Times New Roman" pitchFamily="18" charset="0"/>
              </a:rPr>
              <a:t/>
            </a:r>
            <a:br>
              <a:rPr lang="en-US" sz="1800" dirty="0">
                <a:solidFill>
                  <a:schemeClr val="tx2"/>
                </a:solidFill>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pic>
        <p:nvPicPr>
          <p:cNvPr id="4" name="irc_mi" descr="http://www.asef.org/images/stories/ENVforum%20research%20study.jpg"/>
          <p:cNvPicPr/>
          <p:nvPr/>
        </p:nvPicPr>
        <p:blipFill>
          <a:blip r:embed="rId2" cstate="print"/>
          <a:srcRect/>
          <a:stretch>
            <a:fillRect/>
          </a:stretch>
        </p:blipFill>
        <p:spPr bwMode="auto">
          <a:xfrm>
            <a:off x="5857884" y="2500306"/>
            <a:ext cx="2714644" cy="2571768"/>
          </a:xfrm>
          <a:prstGeom prst="rect">
            <a:avLst/>
          </a:prstGeom>
          <a:noFill/>
          <a:ln w="9525">
            <a:noFill/>
            <a:miter lim="800000"/>
            <a:headEnd/>
            <a:tailEnd/>
          </a:ln>
        </p:spPr>
      </p:pic>
      <p:sp>
        <p:nvSpPr>
          <p:cNvPr id="142337" name="Rectangle 1"/>
          <p:cNvSpPr>
            <a:spLocks noChangeArrowheads="1"/>
          </p:cNvSpPr>
          <p:nvPr/>
        </p:nvSpPr>
        <p:spPr bwMode="auto">
          <a:xfrm>
            <a:off x="428596" y="3511308"/>
            <a:ext cx="5500726"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International symposium on </a:t>
            </a:r>
            <a:endParaRPr kumimoji="0" lang="en-US" sz="8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“The Anthropology of Water &amp; Energy in the Context of Iranian Society for Socio-Cultural Capacity Building” </a:t>
            </a:r>
            <a:endParaRPr kumimoji="0" lang="en-US" sz="18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5" name="TextBox 4"/>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7" name="TextBox 6"/>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6</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42337"/>
                                        </p:tgtEl>
                                        <p:attrNameLst>
                                          <p:attrName>style.visibility</p:attrName>
                                        </p:attrNameLst>
                                      </p:cBhvr>
                                      <p:to>
                                        <p:strVal val="visible"/>
                                      </p:to>
                                    </p:set>
                                    <p:anim calcmode="lin" valueType="num">
                                      <p:cBhvr>
                                        <p:cTn id="10" dur="1000" fill="hold"/>
                                        <p:tgtEl>
                                          <p:spTgt spid="142337"/>
                                        </p:tgtEl>
                                        <p:attrNameLst>
                                          <p:attrName>ppt_x</p:attrName>
                                        </p:attrNameLst>
                                      </p:cBhvr>
                                      <p:tavLst>
                                        <p:tav tm="0">
                                          <p:val>
                                            <p:strVal val="#ppt_x-.2"/>
                                          </p:val>
                                        </p:tav>
                                        <p:tav tm="100000">
                                          <p:val>
                                            <p:strVal val="#ppt_x"/>
                                          </p:val>
                                        </p:tav>
                                      </p:tavLst>
                                    </p:anim>
                                    <p:anim calcmode="lin" valueType="num">
                                      <p:cBhvr>
                                        <p:cTn id="11" dur="1000" fill="hold"/>
                                        <p:tgtEl>
                                          <p:spTgt spid="142337"/>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42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000108"/>
            <a:ext cx="7429552" cy="4525963"/>
          </a:xfrm>
        </p:spPr>
        <p:txBody>
          <a:bodyPr/>
          <a:lstStyle/>
          <a:p>
            <a:pPr algn="justLow">
              <a:buNone/>
            </a:pPr>
            <a:r>
              <a:rPr lang="en-US" sz="1800" b="1" kern="1200" dirty="0">
                <a:solidFill>
                  <a:srgbClr val="336699"/>
                </a:solidFill>
                <a:latin typeface="Times New Roman" pitchFamily="18" charset="0"/>
                <a:cs typeface="Times New Roman" pitchFamily="18" charset="0"/>
              </a:rPr>
              <a:t>Objectives of the symposium</a:t>
            </a:r>
            <a:r>
              <a:rPr lang="en-US" sz="1800" kern="1200" dirty="0" smtClean="0">
                <a:solidFill>
                  <a:srgbClr val="336699"/>
                </a:solidFill>
                <a:latin typeface="Times New Roman" pitchFamily="18" charset="0"/>
                <a:cs typeface="Times New Roman" pitchFamily="18" charset="0"/>
              </a:rPr>
              <a:t>:</a:t>
            </a:r>
          </a:p>
          <a:p>
            <a:pPr algn="justLow">
              <a:buNone/>
            </a:pPr>
            <a:endParaRPr lang="en-US" sz="1800" kern="1200" dirty="0">
              <a:solidFill>
                <a:srgbClr val="336699"/>
              </a:solidFill>
              <a:latin typeface="Times New Roman" pitchFamily="18" charset="0"/>
              <a:cs typeface="Times New Roman" pitchFamily="18" charset="0"/>
            </a:endParaRPr>
          </a:p>
          <a:p>
            <a:pPr algn="justLow">
              <a:buNone/>
            </a:pPr>
            <a:r>
              <a:rPr lang="en-US" sz="1800" kern="1200" dirty="0">
                <a:solidFill>
                  <a:srgbClr val="336699"/>
                </a:solidFill>
                <a:latin typeface="Times New Roman" pitchFamily="18" charset="0"/>
                <a:cs typeface="Times New Roman" pitchFamily="18" charset="0"/>
              </a:rPr>
              <a:t> Reviewing the Water and Energy challenges from the </a:t>
            </a:r>
            <a:r>
              <a:rPr lang="en-US" sz="1800" kern="1200" dirty="0" smtClean="0">
                <a:solidFill>
                  <a:srgbClr val="336699"/>
                </a:solidFill>
                <a:latin typeface="Times New Roman" pitchFamily="18" charset="0"/>
                <a:cs typeface="Times New Roman" pitchFamily="18" charset="0"/>
              </a:rPr>
              <a:t>anthropological view</a:t>
            </a:r>
          </a:p>
          <a:p>
            <a:pPr algn="justLow">
              <a:buNone/>
            </a:pPr>
            <a:endParaRPr lang="en-US" sz="1800" kern="1200" dirty="0">
              <a:solidFill>
                <a:srgbClr val="336699"/>
              </a:solidFill>
              <a:latin typeface="Times New Roman" pitchFamily="18" charset="0"/>
              <a:cs typeface="Times New Roman" pitchFamily="18" charset="0"/>
            </a:endParaRPr>
          </a:p>
          <a:p>
            <a:pPr algn="justLow">
              <a:buNone/>
            </a:pPr>
            <a:r>
              <a:rPr lang="en-US" sz="1800" kern="1200" dirty="0">
                <a:solidFill>
                  <a:srgbClr val="336699"/>
                </a:solidFill>
                <a:latin typeface="Times New Roman" pitchFamily="18" charset="0"/>
                <a:cs typeface="Times New Roman" pitchFamily="18" charset="0"/>
              </a:rPr>
              <a:t> Presenting the models, structures and practices </a:t>
            </a:r>
            <a:r>
              <a:rPr lang="en-US" sz="1800" kern="1200" dirty="0" smtClean="0">
                <a:solidFill>
                  <a:srgbClr val="336699"/>
                </a:solidFill>
                <a:latin typeface="Times New Roman" pitchFamily="18" charset="0"/>
                <a:cs typeface="Times New Roman" pitchFamily="18" charset="0"/>
              </a:rPr>
              <a:t>to</a:t>
            </a:r>
            <a:endParaRPr lang="en-US" sz="1800" kern="1200" dirty="0">
              <a:solidFill>
                <a:srgbClr val="336699"/>
              </a:solidFill>
              <a:latin typeface="Times New Roman" pitchFamily="18" charset="0"/>
              <a:cs typeface="Times New Roman" pitchFamily="18" charset="0"/>
            </a:endParaRPr>
          </a:p>
          <a:p>
            <a:pPr algn="justLow">
              <a:buNone/>
            </a:pPr>
            <a:r>
              <a:rPr lang="en-US" sz="1800" kern="1200" dirty="0">
                <a:solidFill>
                  <a:srgbClr val="336699"/>
                </a:solidFill>
                <a:latin typeface="Times New Roman" pitchFamily="18" charset="0"/>
                <a:cs typeface="Times New Roman" pitchFamily="18" charset="0"/>
              </a:rPr>
              <a:t>achieve possible solutions for resolving the issue</a:t>
            </a:r>
            <a:r>
              <a:rPr lang="en-US" sz="1800" kern="1200" dirty="0" smtClean="0">
                <a:solidFill>
                  <a:srgbClr val="336699"/>
                </a:solidFill>
                <a:latin typeface="Times New Roman" pitchFamily="18" charset="0"/>
                <a:cs typeface="Times New Roman" pitchFamily="18" charset="0"/>
              </a:rPr>
              <a:t>.</a:t>
            </a:r>
          </a:p>
          <a:p>
            <a:pPr algn="justLow">
              <a:buNone/>
            </a:pPr>
            <a:endParaRPr lang="en-US" sz="1800" kern="1200" dirty="0">
              <a:solidFill>
                <a:srgbClr val="336699"/>
              </a:solidFill>
              <a:latin typeface="Times New Roman" pitchFamily="18" charset="0"/>
              <a:cs typeface="Times New Roman" pitchFamily="18" charset="0"/>
            </a:endParaRPr>
          </a:p>
          <a:p>
            <a:pPr algn="justLow">
              <a:buNone/>
            </a:pPr>
            <a:r>
              <a:rPr lang="en-US" sz="1800" kern="1200" dirty="0">
                <a:solidFill>
                  <a:srgbClr val="336699"/>
                </a:solidFill>
                <a:latin typeface="Times New Roman" pitchFamily="18" charset="0"/>
                <a:cs typeface="Times New Roman" pitchFamily="18" charset="0"/>
              </a:rPr>
              <a:t> Discussing </a:t>
            </a:r>
            <a:r>
              <a:rPr lang="en-US" sz="1800" kern="1200" dirty="0" smtClean="0">
                <a:solidFill>
                  <a:srgbClr val="336699"/>
                </a:solidFill>
                <a:latin typeface="Times New Roman" pitchFamily="18" charset="0"/>
                <a:cs typeface="Times New Roman" pitchFamily="18" charset="0"/>
              </a:rPr>
              <a:t>the ways of defining and using the </a:t>
            </a:r>
            <a:r>
              <a:rPr lang="en-US" sz="1800" kern="1200" dirty="0">
                <a:solidFill>
                  <a:srgbClr val="336699"/>
                </a:solidFill>
                <a:latin typeface="Times New Roman" pitchFamily="18" charset="0"/>
                <a:cs typeface="Times New Roman" pitchFamily="18" charset="0"/>
              </a:rPr>
              <a:t>anthropological studies for </a:t>
            </a:r>
            <a:r>
              <a:rPr lang="en-US" sz="1800" kern="1200" dirty="0" smtClean="0">
                <a:solidFill>
                  <a:srgbClr val="336699"/>
                </a:solidFill>
                <a:latin typeface="Times New Roman" pitchFamily="18" charset="0"/>
                <a:cs typeface="Times New Roman" pitchFamily="18" charset="0"/>
              </a:rPr>
              <a:t>Water and Energy challenges</a:t>
            </a:r>
          </a:p>
          <a:p>
            <a:pPr algn="justLow">
              <a:buNone/>
            </a:pPr>
            <a:endParaRPr lang="en-US" sz="1800" kern="1200" dirty="0">
              <a:solidFill>
                <a:srgbClr val="336699"/>
              </a:solidFill>
              <a:latin typeface="Times New Roman" pitchFamily="18" charset="0"/>
              <a:cs typeface="Times New Roman" pitchFamily="18" charset="0"/>
            </a:endParaRPr>
          </a:p>
          <a:p>
            <a:pPr algn="justLow">
              <a:buNone/>
            </a:pPr>
            <a:r>
              <a:rPr lang="en-US" sz="1800" kern="1200" dirty="0">
                <a:solidFill>
                  <a:srgbClr val="336699"/>
                </a:solidFill>
                <a:latin typeface="Times New Roman" pitchFamily="18" charset="0"/>
                <a:cs typeface="Times New Roman" pitchFamily="18" charset="0"/>
              </a:rPr>
              <a:t> </a:t>
            </a:r>
            <a:r>
              <a:rPr lang="en-US" sz="1800" kern="1200" dirty="0" smtClean="0">
                <a:solidFill>
                  <a:srgbClr val="336699"/>
                </a:solidFill>
                <a:latin typeface="Times New Roman" pitchFamily="18" charset="0"/>
                <a:cs typeface="Times New Roman" pitchFamily="18" charset="0"/>
              </a:rPr>
              <a:t>finding diverse ways in order to solve the </a:t>
            </a:r>
            <a:r>
              <a:rPr lang="en-US" sz="1800" kern="1200" dirty="0">
                <a:solidFill>
                  <a:srgbClr val="336699"/>
                </a:solidFill>
                <a:latin typeface="Times New Roman" pitchFamily="18" charset="0"/>
                <a:cs typeface="Times New Roman" pitchFamily="18" charset="0"/>
              </a:rPr>
              <a:t>challenges and move towards sustainability</a:t>
            </a:r>
          </a:p>
        </p:txBody>
      </p:sp>
      <p:sp>
        <p:nvSpPr>
          <p:cNvPr id="4" name="TextBox 3"/>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6" name="TextBox 5"/>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7</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215370" cy="4714908"/>
          </a:xfrm>
        </p:spPr>
        <p:txBody>
          <a:bodyPr/>
          <a:lstStyle/>
          <a:p>
            <a:pPr>
              <a:buNone/>
            </a:pPr>
            <a:r>
              <a:rPr lang="en-US" sz="1800" b="1" kern="1200" dirty="0" smtClean="0">
                <a:solidFill>
                  <a:srgbClr val="336699"/>
                </a:solidFill>
                <a:latin typeface="Times New Roman" pitchFamily="18" charset="0"/>
                <a:cs typeface="Times New Roman" pitchFamily="18" charset="0"/>
              </a:rPr>
              <a:t>Schedule</a:t>
            </a:r>
            <a:endParaRPr lang="en-US" sz="1800" b="1" kern="1200" dirty="0">
              <a:solidFill>
                <a:srgbClr val="336699"/>
              </a:solidFill>
              <a:latin typeface="Times New Roman" pitchFamily="18" charset="0"/>
              <a:cs typeface="Times New Roman" pitchFamily="18" charset="0"/>
            </a:endParaRPr>
          </a:p>
          <a:p>
            <a:pPr algn="just">
              <a:buNone/>
            </a:pPr>
            <a:r>
              <a:rPr lang="en-US" sz="1800" kern="1200" dirty="0">
                <a:solidFill>
                  <a:srgbClr val="336699"/>
                </a:solidFill>
                <a:latin typeface="Times New Roman" pitchFamily="18" charset="0"/>
                <a:cs typeface="Times New Roman" pitchFamily="18" charset="0"/>
              </a:rPr>
              <a:t>The symposium will be held during two days.</a:t>
            </a:r>
          </a:p>
          <a:p>
            <a:pPr algn="just">
              <a:buNone/>
            </a:pPr>
            <a:r>
              <a:rPr lang="en-US" sz="1800" kern="1200" dirty="0">
                <a:solidFill>
                  <a:srgbClr val="336699"/>
                </a:solidFill>
                <a:latin typeface="Times New Roman" pitchFamily="18" charset="0"/>
                <a:cs typeface="Times New Roman" pitchFamily="18" charset="0"/>
              </a:rPr>
              <a:t>The main </a:t>
            </a:r>
            <a:r>
              <a:rPr lang="en-US" sz="1800" kern="1200" dirty="0" smtClean="0">
                <a:solidFill>
                  <a:srgbClr val="336699"/>
                </a:solidFill>
                <a:latin typeface="Times New Roman" pitchFamily="18" charset="0"/>
                <a:cs typeface="Times New Roman" pitchFamily="18" charset="0"/>
              </a:rPr>
              <a:t>programs </a:t>
            </a:r>
            <a:r>
              <a:rPr lang="en-US" sz="1800" kern="1200" dirty="0">
                <a:solidFill>
                  <a:srgbClr val="336699"/>
                </a:solidFill>
                <a:latin typeface="Times New Roman" pitchFamily="18" charset="0"/>
                <a:cs typeface="Times New Roman" pitchFamily="18" charset="0"/>
              </a:rPr>
              <a:t>of the symposium will be opening ceremony, </a:t>
            </a:r>
            <a:r>
              <a:rPr lang="en-US" sz="1800" kern="1200" dirty="0" smtClean="0">
                <a:solidFill>
                  <a:srgbClr val="336699"/>
                </a:solidFill>
                <a:latin typeface="Times New Roman" pitchFamily="18" charset="0"/>
                <a:cs typeface="Times New Roman" pitchFamily="18" charset="0"/>
              </a:rPr>
              <a:t>talks , three professional sessions </a:t>
            </a:r>
            <a:r>
              <a:rPr lang="en-US" sz="1800" kern="1200" dirty="0">
                <a:solidFill>
                  <a:srgbClr val="336699"/>
                </a:solidFill>
                <a:latin typeface="Times New Roman" pitchFamily="18" charset="0"/>
                <a:cs typeface="Times New Roman" pitchFamily="18" charset="0"/>
              </a:rPr>
              <a:t>and presentation of the final statement. </a:t>
            </a:r>
            <a:endParaRPr lang="en-US" sz="1800" kern="1200" dirty="0" smtClean="0">
              <a:solidFill>
                <a:srgbClr val="336699"/>
              </a:solidFill>
              <a:latin typeface="Times New Roman" pitchFamily="18" charset="0"/>
              <a:cs typeface="Times New Roman" pitchFamily="18" charset="0"/>
            </a:endParaRPr>
          </a:p>
          <a:p>
            <a:pPr algn="just">
              <a:buNone/>
            </a:pPr>
            <a:endParaRPr lang="en-US" sz="1800" kern="1200" dirty="0">
              <a:solidFill>
                <a:srgbClr val="336699"/>
              </a:solidFill>
              <a:latin typeface="Times New Roman" pitchFamily="18" charset="0"/>
              <a:cs typeface="Times New Roman" pitchFamily="18" charset="0"/>
            </a:endParaRPr>
          </a:p>
          <a:p>
            <a:pPr>
              <a:buNone/>
            </a:pPr>
            <a:r>
              <a:rPr lang="en-US" sz="1800" kern="1200" dirty="0">
                <a:solidFill>
                  <a:srgbClr val="336699"/>
                </a:solidFill>
                <a:latin typeface="Times New Roman" pitchFamily="18" charset="0"/>
                <a:cs typeface="Times New Roman" pitchFamily="18" charset="0"/>
              </a:rPr>
              <a:t> </a:t>
            </a:r>
            <a:r>
              <a:rPr lang="en-US" sz="1800" b="1" kern="1200" dirty="0">
                <a:solidFill>
                  <a:srgbClr val="336699"/>
                </a:solidFill>
                <a:latin typeface="Times New Roman" pitchFamily="18" charset="0"/>
                <a:cs typeface="Times New Roman" pitchFamily="18" charset="0"/>
              </a:rPr>
              <a:t>Date</a:t>
            </a:r>
          </a:p>
          <a:p>
            <a:pPr>
              <a:buNone/>
            </a:pPr>
            <a:r>
              <a:rPr lang="en-US" sz="1800" kern="1200" dirty="0" smtClean="0">
                <a:solidFill>
                  <a:srgbClr val="336699"/>
                </a:solidFill>
                <a:latin typeface="Times New Roman" pitchFamily="18" charset="0"/>
                <a:cs typeface="Times New Roman" pitchFamily="18" charset="0"/>
              </a:rPr>
              <a:t>17, 18 May 2015</a:t>
            </a:r>
            <a:r>
              <a:rPr lang="en-US" sz="1800" kern="1200" dirty="0">
                <a:solidFill>
                  <a:srgbClr val="336699"/>
                </a:solidFill>
                <a:latin typeface="Times New Roman" pitchFamily="18" charset="0"/>
                <a:cs typeface="Times New Roman" pitchFamily="18" charset="0"/>
              </a:rPr>
              <a:t> </a:t>
            </a:r>
          </a:p>
          <a:p>
            <a:pPr>
              <a:buNone/>
            </a:pPr>
            <a:r>
              <a:rPr lang="en-US" sz="1800" kern="1200" dirty="0">
                <a:solidFill>
                  <a:srgbClr val="336699"/>
                </a:solidFill>
                <a:latin typeface="Times New Roman" pitchFamily="18" charset="0"/>
                <a:cs typeface="Times New Roman" pitchFamily="18" charset="0"/>
              </a:rPr>
              <a:t> </a:t>
            </a:r>
          </a:p>
          <a:p>
            <a:pPr>
              <a:buNone/>
            </a:pPr>
            <a:r>
              <a:rPr lang="en-US" sz="1800" b="1" kern="1200" dirty="0">
                <a:solidFill>
                  <a:srgbClr val="336699"/>
                </a:solidFill>
                <a:latin typeface="Times New Roman" pitchFamily="18" charset="0"/>
                <a:cs typeface="Times New Roman" pitchFamily="18" charset="0"/>
              </a:rPr>
              <a:t>Location</a:t>
            </a:r>
          </a:p>
          <a:p>
            <a:pPr>
              <a:buNone/>
            </a:pPr>
            <a:r>
              <a:rPr lang="en-US" sz="1800" kern="1200" dirty="0" smtClean="0">
                <a:solidFill>
                  <a:srgbClr val="336699"/>
                </a:solidFill>
                <a:latin typeface="Times New Roman" pitchFamily="18" charset="0"/>
                <a:cs typeface="Times New Roman" pitchFamily="18" charset="0"/>
              </a:rPr>
              <a:t>Tubingen, Germany</a:t>
            </a:r>
            <a:endParaRPr lang="en-US" sz="1800" kern="1200" dirty="0">
              <a:solidFill>
                <a:srgbClr val="336699"/>
              </a:solidFill>
              <a:latin typeface="Times New Roman" pitchFamily="18" charset="0"/>
              <a:cs typeface="Times New Roman" pitchFamily="18" charset="0"/>
            </a:endParaRPr>
          </a:p>
        </p:txBody>
      </p:sp>
      <p:sp>
        <p:nvSpPr>
          <p:cNvPr id="4" name="TextBox 3"/>
          <p:cNvSpPr txBox="1"/>
          <p:nvPr/>
        </p:nvSpPr>
        <p:spPr>
          <a:xfrm>
            <a:off x="8429652" y="6488692"/>
            <a:ext cx="714348" cy="369332"/>
          </a:xfrm>
          <a:prstGeom prst="rect">
            <a:avLst/>
          </a:prstGeom>
          <a:solidFill>
            <a:schemeClr val="bg1">
              <a:lumMod val="95000"/>
            </a:schemeClr>
          </a:solidFill>
        </p:spPr>
        <p:txBody>
          <a:bodyPr wrap="square" rtlCol="0">
            <a:spAutoFit/>
          </a:bodyPr>
          <a:lstStyle/>
          <a:p>
            <a:endParaRPr lang="en-US" dirty="0"/>
          </a:p>
        </p:txBody>
      </p:sp>
      <p:sp>
        <p:nvSpPr>
          <p:cNvPr id="6" name="TextBox 5"/>
          <p:cNvSpPr txBox="1"/>
          <p:nvPr/>
        </p:nvSpPr>
        <p:spPr>
          <a:xfrm>
            <a:off x="8501090" y="6488668"/>
            <a:ext cx="642910" cy="369332"/>
          </a:xfrm>
          <a:prstGeom prst="rect">
            <a:avLst/>
          </a:prstGeom>
          <a:noFill/>
        </p:spPr>
        <p:txBody>
          <a:bodyPr wrap="square" rtlCol="0">
            <a:spAutoFit/>
          </a:bodyPr>
          <a:lstStyle/>
          <a:p>
            <a:r>
              <a:rPr lang="en-US" dirty="0" smtClean="0"/>
              <a:t>  </a:t>
            </a:r>
            <a:r>
              <a:rPr lang="en-US" dirty="0" smtClean="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8</a:t>
            </a:r>
            <a:endParaRPr lang="en-US" dirty="0">
              <a:solidFill>
                <a:srgbClr val="0C788E"/>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5052</TotalTime>
  <Words>542</Words>
  <Application>Microsoft Office PowerPoint</Application>
  <PresentationFormat>On-screen Show (4:3)</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Diseño predeterminado</vt:lpstr>
      <vt:lpstr>“Socio-Cultural Capacity Building”   A Window to Future Integrated Management</vt:lpstr>
      <vt:lpstr>Slide 2</vt:lpstr>
      <vt:lpstr>If we consider the public and the people of a society as one of the most important factors in the field of water and energy, consumption and management, then the Anthropology as the study of human being will be bolded. it can be considered as the main approach in purpose of studying the beliefs, cultures, insights and consumption models in a society. The outcomes of such a study can help the decision makers to concern an analysis of the actors which will be a base for managing the Water &amp; Energy recourses in a more sustainable manner</vt:lpstr>
      <vt:lpstr>“capacity building” is a term used frequently in recent years in purpose of  emphasizing on the role of public domain in order to achieve sustainable development in the fields such as water and energy. </vt:lpstr>
      <vt:lpstr>Capacity building is the process by which individuals, groups, organizations, institutions and societies increase their ability to a) perform core functions, solve problems, define and achieve objectives and b) understand and deal with their development needs in a broad context and in a sustainable manner. Over the years, capacity building has changed its direction from focusing on concerning individual training to a more complex system .     </vt:lpstr>
      <vt:lpstr>Regarding the new approaches of Iranian water managers in order to shift from structural scales to non-structural management, it is important and useful to hold discussions among managers and international experts about new approaches especially the  anthropological notions.  </vt:lpstr>
      <vt:lpstr>According to this viewpoint and regarding to be at the final year of Education for Sustainable Development decade, and also the statement of the world water day (2014) called “Water and Energy”, the proposed symposium will focus on reviewing and explaining the problems and challenges around Water &amp; Energy in Iran from an anthropological viewpoint. It will be tried to explain and review the modules and global successful experiments with the aim of solving the conflicts .  </vt:lpstr>
      <vt:lpstr>Slide 8</vt:lpstr>
      <vt:lpstr>Slide 9</vt:lpstr>
      <vt:lpstr>Slide 10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F7</cp:lastModifiedBy>
  <cp:revision>620</cp:revision>
  <dcterms:created xsi:type="dcterms:W3CDTF">2010-05-23T14:28:12Z</dcterms:created>
  <dcterms:modified xsi:type="dcterms:W3CDTF">2014-09-13T05:20:42Z</dcterms:modified>
</cp:coreProperties>
</file>